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58" r:id="rId3"/>
    <p:sldId id="264" r:id="rId4"/>
    <p:sldId id="259" r:id="rId5"/>
    <p:sldId id="260" r:id="rId6"/>
    <p:sldId id="261" r:id="rId7"/>
    <p:sldId id="262" r:id="rId8"/>
    <p:sldId id="265" r:id="rId9"/>
    <p:sldId id="274" r:id="rId10"/>
    <p:sldId id="275" r:id="rId11"/>
    <p:sldId id="276" r:id="rId12"/>
    <p:sldId id="278" r:id="rId13"/>
    <p:sldId id="277" r:id="rId14"/>
    <p:sldId id="279" r:id="rId15"/>
    <p:sldId id="283" r:id="rId16"/>
    <p:sldId id="280" r:id="rId17"/>
    <p:sldId id="281" r:id="rId18"/>
    <p:sldId id="284" r:id="rId19"/>
    <p:sldId id="286" r:id="rId20"/>
    <p:sldId id="287" r:id="rId21"/>
    <p:sldId id="288" r:id="rId22"/>
    <p:sldId id="297" r:id="rId23"/>
    <p:sldId id="298" r:id="rId24"/>
    <p:sldId id="299" r:id="rId25"/>
    <p:sldId id="300" r:id="rId26"/>
    <p:sldId id="301" r:id="rId27"/>
    <p:sldId id="313" r:id="rId28"/>
    <p:sldId id="302" r:id="rId29"/>
    <p:sldId id="303" r:id="rId30"/>
    <p:sldId id="316" r:id="rId31"/>
    <p:sldId id="289" r:id="rId32"/>
    <p:sldId id="306" r:id="rId33"/>
    <p:sldId id="307" r:id="rId34"/>
    <p:sldId id="329" r:id="rId35"/>
    <p:sldId id="321" r:id="rId36"/>
    <p:sldId id="317" r:id="rId37"/>
    <p:sldId id="326" r:id="rId38"/>
    <p:sldId id="328" r:id="rId39"/>
    <p:sldId id="330" r:id="rId40"/>
    <p:sldId id="335" r:id="rId41"/>
    <p:sldId id="331" r:id="rId42"/>
    <p:sldId id="332" r:id="rId43"/>
    <p:sldId id="336" r:id="rId44"/>
    <p:sldId id="337" r:id="rId45"/>
    <p:sldId id="333" r:id="rId46"/>
    <p:sldId id="338" r:id="rId47"/>
    <p:sldId id="339" r:id="rId48"/>
    <p:sldId id="345" r:id="rId49"/>
    <p:sldId id="318" r:id="rId50"/>
    <p:sldId id="340" r:id="rId51"/>
    <p:sldId id="346" r:id="rId52"/>
    <p:sldId id="347" r:id="rId53"/>
    <p:sldId id="348" r:id="rId54"/>
    <p:sldId id="309" r:id="rId55"/>
    <p:sldId id="334" r:id="rId56"/>
    <p:sldId id="344" r:id="rId57"/>
    <p:sldId id="341" r:id="rId58"/>
    <p:sldId id="343" r:id="rId59"/>
    <p:sldId id="320" r:id="rId60"/>
    <p:sldId id="311" r:id="rId61"/>
    <p:sldId id="325" r:id="rId62"/>
    <p:sldId id="296" r:id="rId6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zione" id="{205586BE-088E-4D40-B005-3948BCD4A1B7}">
          <p14:sldIdLst>
            <p14:sldId id="256"/>
            <p14:sldId id="258"/>
            <p14:sldId id="264"/>
          </p14:sldIdLst>
        </p14:section>
        <p14:section name="Definizione di un Agente Software" id="{F0550B21-771D-4404-8B34-2A17886ECCCF}">
          <p14:sldIdLst>
            <p14:sldId id="259"/>
            <p14:sldId id="260"/>
            <p14:sldId id="261"/>
            <p14:sldId id="262"/>
            <p14:sldId id="265"/>
            <p14:sldId id="274"/>
            <p14:sldId id="275"/>
            <p14:sldId id="276"/>
            <p14:sldId id="278"/>
            <p14:sldId id="277"/>
          </p14:sldIdLst>
        </p14:section>
        <p14:section name="Sintesi di un Agente Software" id="{027A9455-E037-46A6-B344-38EE7300C907}">
          <p14:sldIdLst>
            <p14:sldId id="279"/>
            <p14:sldId id="283"/>
            <p14:sldId id="280"/>
          </p14:sldIdLst>
        </p14:section>
        <p14:section name="Sistemi Multi-Agente" id="{1DB63430-26FF-4C69-AA45-21D3C168D439}">
          <p14:sldIdLst>
            <p14:sldId id="281"/>
            <p14:sldId id="284"/>
            <p14:sldId id="286"/>
            <p14:sldId id="287"/>
          </p14:sldIdLst>
        </p14:section>
        <p14:section name="Teoria dei Giochi" id="{7018C0A5-954A-4EB4-B653-69CEC5037784}">
          <p14:sldIdLst>
            <p14:sldId id="288"/>
            <p14:sldId id="297"/>
            <p14:sldId id="298"/>
            <p14:sldId id="299"/>
            <p14:sldId id="300"/>
            <p14:sldId id="301"/>
            <p14:sldId id="313"/>
            <p14:sldId id="302"/>
            <p14:sldId id="303"/>
            <p14:sldId id="316"/>
          </p14:sldIdLst>
        </p14:section>
        <p14:section name="Applicazione Android" id="{1193379F-4D5F-4863-AF9E-A15B1F4F9B6C}">
          <p14:sldIdLst>
            <p14:sldId id="289"/>
            <p14:sldId id="306"/>
            <p14:sldId id="307"/>
            <p14:sldId id="329"/>
            <p14:sldId id="321"/>
            <p14:sldId id="317"/>
            <p14:sldId id="326"/>
            <p14:sldId id="328"/>
            <p14:sldId id="330"/>
            <p14:sldId id="335"/>
          </p14:sldIdLst>
        </p14:section>
        <p14:section name="Struttura del back-end" id="{FBEC8B8F-FC5B-4AB1-96A8-816D08067A53}">
          <p14:sldIdLst>
            <p14:sldId id="331"/>
            <p14:sldId id="332"/>
            <p14:sldId id="336"/>
            <p14:sldId id="337"/>
            <p14:sldId id="333"/>
            <p14:sldId id="338"/>
            <p14:sldId id="339"/>
            <p14:sldId id="345"/>
            <p14:sldId id="318"/>
          </p14:sldIdLst>
        </p14:section>
        <p14:section name="Casi d'uso" id="{7B80B19C-A885-427E-A022-63616C34DC63}">
          <p14:sldIdLst>
            <p14:sldId id="340"/>
            <p14:sldId id="346"/>
            <p14:sldId id="347"/>
            <p14:sldId id="348"/>
          </p14:sldIdLst>
        </p14:section>
        <p14:section name="Struttura del front-end" id="{A1EC4FBD-F8B0-4031-AD0A-EA69A0AAB35B}">
          <p14:sldIdLst>
            <p14:sldId id="309"/>
            <p14:sldId id="334"/>
            <p14:sldId id="344"/>
            <p14:sldId id="341"/>
            <p14:sldId id="343"/>
          </p14:sldIdLst>
        </p14:section>
        <p14:section name="Conclusioni" id="{D8D30807-484B-4873-8C27-5FB27732EBA1}">
          <p14:sldIdLst>
            <p14:sldId id="320"/>
            <p14:sldId id="311"/>
            <p14:sldId id="325"/>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0505E3EF-67EA-436B-97B2-0124C06EBD24}" styleName="">
    <a:wholeTbl>
      <a:tcTxStyle>
        <a:font>
          <a:latin typeface="+mn-lt"/>
          <a:ea typeface="+mn-ea"/>
          <a:cs typeface="+mn-cs"/>
        </a:font>
        <a:srgbClr val="000000"/>
      </a:tcTxStyle>
      <a:tcStyle>
        <a:tcBdr>
          <a:left>
            <a:ln w="12701" cap="flat" cmpd="sng" algn="ctr">
              <a:solidFill>
                <a:srgbClr val="A5A5A5"/>
              </a:solidFill>
              <a:prstDash val="solid"/>
              <a:round/>
              <a:headEnd type="none" w="med" len="med"/>
              <a:tailEnd type="none" w="med" len="med"/>
            </a:ln>
          </a:left>
          <a:right>
            <a:ln w="12701" cap="flat" cmpd="sng" algn="ctr">
              <a:solidFill>
                <a:srgbClr val="A5A5A5"/>
              </a:solidFill>
              <a:prstDash val="solid"/>
              <a:round/>
              <a:headEnd type="none" w="med" len="med"/>
              <a:tailEnd type="none" w="med" len="med"/>
            </a:ln>
          </a:right>
          <a:top>
            <a:ln w="12701" cap="flat" cmpd="sng" algn="ctr">
              <a:solidFill>
                <a:srgbClr val="A5A5A5"/>
              </a:solidFill>
              <a:prstDash val="solid"/>
              <a:round/>
              <a:headEnd type="none" w="med" len="med"/>
              <a:tailEnd type="none" w="med" len="med"/>
            </a:ln>
          </a:top>
          <a:bottom>
            <a:ln w="12701" cap="flat" cmpd="sng" algn="ctr">
              <a:solidFill>
                <a:srgbClr val="A5A5A5"/>
              </a:solidFill>
              <a:prstDash val="solid"/>
              <a:round/>
              <a:headEnd type="none" w="med" len="med"/>
              <a:tailEnd type="none" w="med" len="med"/>
            </a:ln>
          </a:bottom>
        </a:tcBdr>
        <a:fill>
          <a:solidFill>
            <a:srgbClr val="F0F0F0"/>
          </a:solidFill>
        </a:fill>
      </a:tcStyle>
    </a:wholeTbl>
    <a:band1H>
      <a:tcStyle>
        <a:tcBdr/>
        <a:fill>
          <a:solidFill>
            <a:srgbClr val="E1E1E1"/>
          </a:solidFill>
        </a:fill>
      </a:tcStyle>
    </a:band1H>
    <a:band1V>
      <a:tcStyle>
        <a:tcBdr/>
        <a:fill>
          <a:solidFill>
            <a:srgbClr val="E1E1E1"/>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25402" cap="flat" cmpd="sng" algn="ctr">
              <a:solidFill>
                <a:srgbClr val="A5A5A5"/>
              </a:solidFill>
              <a:prstDash val="solid"/>
              <a:round/>
              <a:headEnd type="none" w="med" len="med"/>
              <a:tailEnd type="none" w="med" len="med"/>
            </a:ln>
          </a:top>
        </a:tcBdr>
        <a:fill>
          <a:solidFill>
            <a:srgbClr val="F0F0F0"/>
          </a:solidFill>
        </a:fill>
      </a:tcStyle>
    </a:lastRow>
    <a:firstRow>
      <a:tcTxStyle b="on">
        <a:font>
          <a:latin typeface=""/>
          <a:ea typeface=""/>
          <a:cs typeface=""/>
        </a:font>
      </a:tcTxStyle>
      <a:tcStyle>
        <a:tcBdr/>
        <a:fill>
          <a:solidFill>
            <a:srgbClr val="F0F0F0"/>
          </a:solidFill>
        </a:fill>
      </a:tcStyle>
    </a:firstRow>
  </a:tblStyle>
  <a:tblStyle styleId="{69CF1AB2-1976-4502-BF36-3FF5EA218861}" styleName="">
    <a:wholeTbl>
      <a:tcTxStyle>
        <a:font>
          <a:latin typeface="+mn-lt"/>
          <a:ea typeface="+mn-ea"/>
          <a:cs typeface="+mn-cs"/>
        </a:font>
        <a:srgbClr val="000000"/>
      </a:tcTxStyle>
      <a:tcStyle>
        <a:tcBdr>
          <a:left>
            <a:ln w="12701" cap="flat" cmpd="sng" algn="ctr">
              <a:solidFill>
                <a:srgbClr val="4472C4"/>
              </a:solidFill>
              <a:prstDash val="solid"/>
              <a:round/>
              <a:headEnd type="none" w="med" len="med"/>
              <a:tailEnd type="none" w="med" len="med"/>
            </a:ln>
          </a:left>
          <a:right>
            <a:ln w="12701" cap="flat" cmpd="sng" algn="ctr">
              <a:solidFill>
                <a:srgbClr val="4472C4"/>
              </a:solidFill>
              <a:prstDash val="solid"/>
              <a:round/>
              <a:headEnd type="none" w="med" len="med"/>
              <a:tailEnd type="none" w="med" len="med"/>
            </a:ln>
          </a:right>
          <a:top>
            <a:ln w="12701" cap="flat" cmpd="sng" algn="ctr">
              <a:solidFill>
                <a:srgbClr val="4472C4"/>
              </a:solidFill>
              <a:prstDash val="solid"/>
              <a:round/>
              <a:headEnd type="none" w="med" len="med"/>
              <a:tailEnd type="none" w="med" len="med"/>
            </a:ln>
          </a:top>
          <a:bottom>
            <a:ln w="12701" cap="flat" cmpd="sng" algn="ctr">
              <a:solidFill>
                <a:srgbClr val="4472C4"/>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1V>
      <a:tcStyle>
        <a:tcBdr/>
        <a:fill>
          <a:solidFill>
            <a:srgbClr val="CFD5EA"/>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25402" cap="flat" cmpd="sng" algn="ctr">
              <a:solidFill>
                <a:srgbClr val="4472C4"/>
              </a:solidFill>
              <a:prstDash val="solid"/>
              <a:round/>
              <a:headEnd type="none" w="med" len="med"/>
              <a:tailEnd type="none" w="med" len="med"/>
            </a:ln>
          </a:top>
        </a:tcBdr>
        <a:fill>
          <a:solidFill>
            <a:srgbClr val="E9EBF5"/>
          </a:solidFill>
        </a:fill>
      </a:tcStyle>
    </a:lastRow>
    <a:firstRow>
      <a:tcTxStyle b="on">
        <a:font>
          <a:latin typeface=""/>
          <a:ea typeface=""/>
          <a:cs typeface=""/>
        </a:font>
      </a:tcTxStyle>
      <a:tcStyle>
        <a:tcBdr/>
        <a:fill>
          <a:solidFill>
            <a:srgbClr val="E9EBF5"/>
          </a:solidFill>
        </a:fill>
      </a:tcStyle>
    </a:firstRow>
  </a:tblStyle>
  <a:tblStyle styleId="{6E25E649-3F16-4E02-A733-19D2CDBF48F0}" styleName="">
    <a:wholeTbl>
      <a:tcTxStyle>
        <a:font>
          <a:latin typeface="+mn-lt"/>
          <a:ea typeface="+mn-ea"/>
          <a:cs typeface="+mn-cs"/>
        </a:font>
        <a:srgbClr val="000000"/>
      </a:tcTxStyle>
      <a:tcStyle>
        <a:tcBdr>
          <a:top>
            <a:ln w="25402" cap="flat" cmpd="sng" algn="ctr">
              <a:solidFill>
                <a:srgbClr val="000000"/>
              </a:solidFill>
              <a:prstDash val="solid"/>
              <a:round/>
              <a:headEnd type="none" w="med" len="med"/>
              <a:tailEnd type="none" w="med" len="med"/>
            </a:ln>
          </a:top>
          <a:bottom>
            <a:ln w="25402" cap="flat" cmpd="sng" algn="ctr">
              <a:solidFill>
                <a:srgbClr val="000000"/>
              </a:solidFill>
              <a:prstDash val="solid"/>
              <a:round/>
              <a:headEnd type="none" w="med" len="med"/>
              <a:tailEnd type="none" w="med" len="med"/>
            </a:ln>
          </a:bottom>
        </a:tcBdr>
        <a:fill>
          <a:solidFill>
            <a:srgbClr val="FFFFFF"/>
          </a:solidFill>
        </a:fill>
      </a:tcStyle>
    </a:wholeTbl>
    <a:band1H>
      <a:tcStyle>
        <a:tcBdr/>
        <a:fill>
          <a:solidFill>
            <a:srgbClr val="E7E7E7"/>
          </a:solidFill>
        </a:fill>
      </a:tcStyle>
    </a:band1H>
    <a:band1V>
      <a:tcStyle>
        <a:tcBdr/>
        <a:fill>
          <a:solidFill>
            <a:srgbClr val="E7E7E7"/>
          </a:solidFill>
        </a:fill>
      </a:tcStyle>
    </a:band1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bottom>
            <a:ln w="25402" cap="flat" cmpd="sng" algn="ctr">
              <a:solidFill>
                <a:srgbClr val="000000"/>
              </a:solidFill>
              <a:prstDash val="solid"/>
              <a:round/>
              <a:headEnd type="none" w="med" len="med"/>
              <a:tailEnd type="none" w="med" len="med"/>
            </a:ln>
          </a:bottom>
        </a:tcBdr>
        <a:fill>
          <a:solidFill>
            <a:srgbClr val="4472C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55" autoAdjust="0"/>
    <p:restoredTop sz="94660"/>
  </p:normalViewPr>
  <p:slideViewPr>
    <p:cSldViewPr snapToGrid="0">
      <p:cViewPr varScale="1">
        <p:scale>
          <a:sx n="66" d="100"/>
          <a:sy n="66" d="100"/>
        </p:scale>
        <p:origin x="90"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7A1CD9B5-53B6-BF2E-FD4D-593AD6A33C72}"/>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stStyle>
          <a:p>
            <a:pPr lvl="0"/>
            <a:endParaRPr lang="it-IT"/>
          </a:p>
        </p:txBody>
      </p:sp>
      <p:sp>
        <p:nvSpPr>
          <p:cNvPr id="3" name="Segnaposto data 2">
            <a:extLst>
              <a:ext uri="{FF2B5EF4-FFF2-40B4-BE49-F238E27FC236}">
                <a16:creationId xmlns:a16="http://schemas.microsoft.com/office/drawing/2014/main" id="{39BC773D-0078-78B3-1F5C-4047242D03C4}"/>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stStyle>
          <a:p>
            <a:pPr lvl="0"/>
            <a:fld id="{0F81D872-1C90-458F-B88A-21E71994430A}" type="datetime1">
              <a:rPr lang="it-IT"/>
              <a:pPr lvl="0"/>
              <a:t>17/05/2022</a:t>
            </a:fld>
            <a:endParaRPr lang="it-IT"/>
          </a:p>
        </p:txBody>
      </p:sp>
      <p:sp>
        <p:nvSpPr>
          <p:cNvPr id="4" name="Segnaposto immagine diapositiva 3">
            <a:extLst>
              <a:ext uri="{FF2B5EF4-FFF2-40B4-BE49-F238E27FC236}">
                <a16:creationId xmlns:a16="http://schemas.microsoft.com/office/drawing/2014/main" id="{A85BEA59-A525-70BB-56CA-692C58F1BD45}"/>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Segnaposto note 4">
            <a:extLst>
              <a:ext uri="{FF2B5EF4-FFF2-40B4-BE49-F238E27FC236}">
                <a16:creationId xmlns:a16="http://schemas.microsoft.com/office/drawing/2014/main" id="{F8E05784-C40C-B4FE-F49C-6CF930C19799}"/>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691D3C63-0580-BF63-460B-4587C1A24E90}"/>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stStyle>
          <a:p>
            <a:pPr lvl="0"/>
            <a:endParaRPr lang="it-IT"/>
          </a:p>
        </p:txBody>
      </p:sp>
      <p:sp>
        <p:nvSpPr>
          <p:cNvPr id="7" name="Segnaposto numero diapositiva 6">
            <a:extLst>
              <a:ext uri="{FF2B5EF4-FFF2-40B4-BE49-F238E27FC236}">
                <a16:creationId xmlns:a16="http://schemas.microsoft.com/office/drawing/2014/main" id="{E57BA3F9-CBB1-737A-5DAD-A302448E3F71}"/>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stStyle>
          <a:p>
            <a:pPr lvl="0"/>
            <a:fld id="{798B99C8-820D-46DA-8E32-916FE2939058}" type="slidenum">
              <a:t>‹N›</a:t>
            </a:fld>
            <a:endParaRPr lang="it-IT"/>
          </a:p>
        </p:txBody>
      </p:sp>
    </p:spTree>
    <p:extLst>
      <p:ext uri="{BB962C8B-B14F-4D97-AF65-F5344CB8AC3E}">
        <p14:creationId xmlns:p14="http://schemas.microsoft.com/office/powerpoint/2010/main" val="3373296006"/>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it-IT"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0FC95FE-6E65-A24B-DA7E-0D2F51B7CF81}"/>
              </a:ext>
            </a:extLst>
          </p:cNvPr>
          <p:cNvSpPr>
            <a:spLocks noGrp="1" noRot="1" noChangeAspect="1"/>
          </p:cNvSpPr>
          <p:nvPr>
            <p:ph type="sldImg"/>
          </p:nvPr>
        </p:nvSpPr>
        <p:spPr>
          <a:xfrm>
            <a:off x="685800" y="1143000"/>
            <a:ext cx="5486400" cy="3086100"/>
          </a:xfrm>
        </p:spPr>
      </p:sp>
      <p:sp>
        <p:nvSpPr>
          <p:cNvPr id="3" name="Segnaposto note 2">
            <a:extLst>
              <a:ext uri="{FF2B5EF4-FFF2-40B4-BE49-F238E27FC236}">
                <a16:creationId xmlns:a16="http://schemas.microsoft.com/office/drawing/2014/main" id="{D8EB9E3F-905F-1012-D71A-8A1D172E2792}"/>
              </a:ext>
            </a:extLst>
          </p:cNvPr>
          <p:cNvSpPr txBox="1">
            <a:spLocks noGrp="1"/>
          </p:cNvSpPr>
          <p:nvPr>
            <p:ph type="body" sz="quarter" idx="1"/>
          </p:nvPr>
        </p:nvSpPr>
        <p:spPr/>
        <p:txBody>
          <a:bodyPr/>
          <a:lstStyle/>
          <a:p>
            <a:endParaRPr lang="it-IT"/>
          </a:p>
        </p:txBody>
      </p:sp>
      <p:sp>
        <p:nvSpPr>
          <p:cNvPr id="4" name="Segnaposto numero diapositiva 3">
            <a:extLst>
              <a:ext uri="{FF2B5EF4-FFF2-40B4-BE49-F238E27FC236}">
                <a16:creationId xmlns:a16="http://schemas.microsoft.com/office/drawing/2014/main" id="{6F32780D-FE2C-1875-9A20-6A97BDFA3B3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3D45D97-E558-44A2-B628-347EEA5E96C9}" type="slidenum">
              <a:t>25</a:t>
            </a:fld>
            <a:endParaRPr lang="it-IT" sz="1200" b="0" i="0" u="none" strike="noStrike" kern="1200" cap="none" spc="0" baseline="0">
              <a:solidFill>
                <a:srgbClr val="000000"/>
              </a:solidFill>
              <a:uFillTx/>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F407FF7-A355-5060-185B-B57864CAF695}"/>
              </a:ext>
            </a:extLst>
          </p:cNvPr>
          <p:cNvSpPr>
            <a:spLocks noGrp="1" noRot="1" noChangeAspect="1"/>
          </p:cNvSpPr>
          <p:nvPr>
            <p:ph type="sldImg"/>
          </p:nvPr>
        </p:nvSpPr>
        <p:spPr>
          <a:xfrm>
            <a:off x="685800" y="1143000"/>
            <a:ext cx="5486400" cy="3086100"/>
          </a:xfrm>
        </p:spPr>
      </p:sp>
      <p:sp>
        <p:nvSpPr>
          <p:cNvPr id="3" name="Segnaposto note 2">
            <a:extLst>
              <a:ext uri="{FF2B5EF4-FFF2-40B4-BE49-F238E27FC236}">
                <a16:creationId xmlns:a16="http://schemas.microsoft.com/office/drawing/2014/main" id="{50391131-4C98-45BD-AA64-E3A93B4B23DB}"/>
              </a:ext>
            </a:extLst>
          </p:cNvPr>
          <p:cNvSpPr txBox="1">
            <a:spLocks noGrp="1"/>
          </p:cNvSpPr>
          <p:nvPr>
            <p:ph type="body" sz="quarter" idx="1"/>
          </p:nvPr>
        </p:nvSpPr>
        <p:spPr/>
        <p:txBody>
          <a:bodyPr/>
          <a:lstStyle/>
          <a:p>
            <a:endParaRPr lang="it-IT"/>
          </a:p>
        </p:txBody>
      </p:sp>
      <p:sp>
        <p:nvSpPr>
          <p:cNvPr id="4" name="Segnaposto numero diapositiva 3">
            <a:extLst>
              <a:ext uri="{FF2B5EF4-FFF2-40B4-BE49-F238E27FC236}">
                <a16:creationId xmlns:a16="http://schemas.microsoft.com/office/drawing/2014/main" id="{CC197E9A-AB9A-EEE9-E806-EDACFD0E66ED}"/>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073F7C1-E2E4-4A75-9817-8D477BE68647}" type="slidenum">
              <a:t>49</a:t>
            </a:fld>
            <a:endParaRPr lang="it-IT" sz="1200" b="0" i="0" u="none" strike="noStrike" kern="1200" cap="none" spc="0" baseline="0">
              <a:solidFill>
                <a:srgbClr val="000000"/>
              </a:solidFill>
              <a:uFillTx/>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9869415-6E2A-C935-F2F6-948B9EA7F5B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3EBE7A3-0333-380A-AD8D-5CE245E2FB9D}"/>
              </a:ext>
            </a:extLst>
          </p:cNvPr>
          <p:cNvSpPr txBox="1">
            <a:spLocks noGrp="1"/>
          </p:cNvSpPr>
          <p:nvPr>
            <p:ph type="body" sz="quarter" idx="1"/>
          </p:nvPr>
        </p:nvSpPr>
        <p:spPr/>
        <p:txBody>
          <a:bodyPr/>
          <a:lstStyle/>
          <a:p>
            <a:endParaRPr lang="it-IT"/>
          </a:p>
        </p:txBody>
      </p:sp>
      <p:sp>
        <p:nvSpPr>
          <p:cNvPr id="4" name="Segnaposto numero diapositiva 3">
            <a:extLst>
              <a:ext uri="{FF2B5EF4-FFF2-40B4-BE49-F238E27FC236}">
                <a16:creationId xmlns:a16="http://schemas.microsoft.com/office/drawing/2014/main" id="{DDC813ED-27D5-0EA4-9CE3-3EDB9E9FBAA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D696CA8-286B-4C0F-A7D4-D377AC87F53E}" type="slidenum">
              <a:t>58</a:t>
            </a:fld>
            <a:endParaRPr lang="it-IT" sz="12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002D0FA6-10F6-C4F1-E058-EF5ACA8A2DCF}"/>
              </a:ext>
            </a:extLst>
          </p:cNvPr>
          <p:cNvSpPr/>
          <p:nvPr/>
        </p:nvSpPr>
        <p:spPr>
          <a:xfrm>
            <a:off x="446538" y="3085761"/>
            <a:ext cx="11262865" cy="3304797"/>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3" name="Title 1">
            <a:extLst>
              <a:ext uri="{FF2B5EF4-FFF2-40B4-BE49-F238E27FC236}">
                <a16:creationId xmlns:a16="http://schemas.microsoft.com/office/drawing/2014/main" id="{6A0C41EE-499E-DFE3-7D96-7388B737E474}"/>
              </a:ext>
            </a:extLst>
          </p:cNvPr>
          <p:cNvSpPr txBox="1">
            <a:spLocks noGrp="1"/>
          </p:cNvSpPr>
          <p:nvPr>
            <p:ph type="ctrTitle"/>
          </p:nvPr>
        </p:nvSpPr>
        <p:spPr>
          <a:xfrm>
            <a:off x="581192" y="1020433"/>
            <a:ext cx="10993547" cy="1475009"/>
          </a:xfrm>
        </p:spPr>
        <p:txBody>
          <a:bodyPr/>
          <a:lstStyle>
            <a:lvl1pPr>
              <a:defRPr sz="3600">
                <a:solidFill>
                  <a:srgbClr val="1A3260"/>
                </a:solidFill>
              </a:defRPr>
            </a:lvl1pPr>
          </a:lstStyle>
          <a:p>
            <a:pPr lvl="0"/>
            <a:r>
              <a:rPr lang="it-IT"/>
              <a:t>Fare clic per modificare lo stile del titolo dello schema</a:t>
            </a:r>
            <a:endParaRPr lang="en-US"/>
          </a:p>
        </p:txBody>
      </p:sp>
      <p:sp>
        <p:nvSpPr>
          <p:cNvPr id="4" name="Subtitle 2">
            <a:extLst>
              <a:ext uri="{FF2B5EF4-FFF2-40B4-BE49-F238E27FC236}">
                <a16:creationId xmlns:a16="http://schemas.microsoft.com/office/drawing/2014/main" id="{0694B924-16A2-CD07-24C1-70B4F42B8443}"/>
              </a:ext>
            </a:extLst>
          </p:cNvPr>
          <p:cNvSpPr txBox="1">
            <a:spLocks noGrp="1"/>
          </p:cNvSpPr>
          <p:nvPr>
            <p:ph type="subTitle" idx="1"/>
          </p:nvPr>
        </p:nvSpPr>
        <p:spPr>
          <a:xfrm>
            <a:off x="581192" y="2495443"/>
            <a:ext cx="10993547" cy="590318"/>
          </a:xfrm>
        </p:spPr>
        <p:txBody>
          <a:bodyPr anchor="t"/>
          <a:lstStyle>
            <a:lvl1pPr marL="0" indent="0">
              <a:buNone/>
              <a:defRPr sz="1600" cap="all">
                <a:solidFill>
                  <a:srgbClr val="4590B8"/>
                </a:solidFill>
              </a:defRPr>
            </a:lvl1pPr>
          </a:lstStyle>
          <a:p>
            <a:pPr lvl="0"/>
            <a:r>
              <a:rPr lang="it-IT"/>
              <a:t>Fare clic per modificare lo stile del sottotitolo dello schema</a:t>
            </a:r>
            <a:endParaRPr lang="en-US"/>
          </a:p>
        </p:txBody>
      </p:sp>
      <p:sp>
        <p:nvSpPr>
          <p:cNvPr id="5" name="Date Placeholder 3">
            <a:extLst>
              <a:ext uri="{FF2B5EF4-FFF2-40B4-BE49-F238E27FC236}">
                <a16:creationId xmlns:a16="http://schemas.microsoft.com/office/drawing/2014/main" id="{3FD438AE-944E-AED8-28F2-CFBF62545440}"/>
              </a:ext>
            </a:extLst>
          </p:cNvPr>
          <p:cNvSpPr txBox="1">
            <a:spLocks noGrp="1"/>
          </p:cNvSpPr>
          <p:nvPr>
            <p:ph type="dt" sz="half" idx="7"/>
          </p:nvPr>
        </p:nvSpPr>
        <p:spPr/>
        <p:txBody>
          <a:bodyPr/>
          <a:lstStyle>
            <a:lvl1pPr>
              <a:defRPr>
                <a:solidFill>
                  <a:srgbClr val="2F5AAC"/>
                </a:solidFill>
              </a:defRPr>
            </a:lvl1pPr>
          </a:lstStyle>
          <a:p>
            <a:pPr lvl="0"/>
            <a:fld id="{BB569F60-785B-4D76-A8CE-55B0D19E0865}" type="datetime1">
              <a:rPr lang="en-US"/>
              <a:pPr lvl="0"/>
              <a:t>5/17/2022</a:t>
            </a:fld>
            <a:endParaRPr lang="en-US"/>
          </a:p>
        </p:txBody>
      </p:sp>
      <p:sp>
        <p:nvSpPr>
          <p:cNvPr id="6" name="Footer Placeholder 4">
            <a:extLst>
              <a:ext uri="{FF2B5EF4-FFF2-40B4-BE49-F238E27FC236}">
                <a16:creationId xmlns:a16="http://schemas.microsoft.com/office/drawing/2014/main" id="{968DCD77-2B36-E3E9-1286-48D34B80743A}"/>
              </a:ext>
            </a:extLst>
          </p:cNvPr>
          <p:cNvSpPr txBox="1">
            <a:spLocks noGrp="1"/>
          </p:cNvSpPr>
          <p:nvPr>
            <p:ph type="ftr" sz="quarter" idx="9"/>
          </p:nvPr>
        </p:nvSpPr>
        <p:spPr/>
        <p:txBody>
          <a:bodyPr/>
          <a:lstStyle>
            <a:lvl1pPr>
              <a:defRPr>
                <a:solidFill>
                  <a:srgbClr val="2F5AAC"/>
                </a:solidFill>
              </a:defRPr>
            </a:lvl1pPr>
          </a:lstStyle>
          <a:p>
            <a:pPr lvl="0"/>
            <a:endParaRPr lang="en-US"/>
          </a:p>
        </p:txBody>
      </p:sp>
      <p:sp>
        <p:nvSpPr>
          <p:cNvPr id="7" name="Slide Number Placeholder 5">
            <a:extLst>
              <a:ext uri="{FF2B5EF4-FFF2-40B4-BE49-F238E27FC236}">
                <a16:creationId xmlns:a16="http://schemas.microsoft.com/office/drawing/2014/main" id="{E08A9CD6-00BD-FAF6-EB55-2CB98A7507C1}"/>
              </a:ext>
            </a:extLst>
          </p:cNvPr>
          <p:cNvSpPr txBox="1">
            <a:spLocks noGrp="1"/>
          </p:cNvSpPr>
          <p:nvPr>
            <p:ph type="sldNum" sz="quarter" idx="8"/>
          </p:nvPr>
        </p:nvSpPr>
        <p:spPr>
          <a:xfrm>
            <a:off x="10558302" y="5956136"/>
            <a:ext cx="1016437" cy="365129"/>
          </a:xfrm>
        </p:spPr>
        <p:txBody>
          <a:bodyPr/>
          <a:lstStyle>
            <a:lvl1pPr>
              <a:defRPr>
                <a:solidFill>
                  <a:srgbClr val="2F5AAC"/>
                </a:solidFill>
              </a:defRPr>
            </a:lvl1pPr>
          </a:lstStyle>
          <a:p>
            <a:pPr lvl="0"/>
            <a:fld id="{51E724D9-7FF6-435E-B159-35FE1A8A8E6A}" type="slidenum">
              <a:t>‹N›</a:t>
            </a:fld>
            <a:endParaRPr lang="en-US"/>
          </a:p>
        </p:txBody>
      </p:sp>
    </p:spTree>
    <p:extLst>
      <p:ext uri="{BB962C8B-B14F-4D97-AF65-F5344CB8AC3E}">
        <p14:creationId xmlns:p14="http://schemas.microsoft.com/office/powerpoint/2010/main" val="3533109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6907A5A5-4908-5E48-3484-CBF66602D044}"/>
              </a:ext>
            </a:extLst>
          </p:cNvPr>
          <p:cNvSpPr/>
          <p:nvPr/>
        </p:nvSpPr>
        <p:spPr>
          <a:xfrm>
            <a:off x="440283" y="614403"/>
            <a:ext cx="11309335" cy="1189296"/>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3" name="Title 1">
            <a:extLst>
              <a:ext uri="{FF2B5EF4-FFF2-40B4-BE49-F238E27FC236}">
                <a16:creationId xmlns:a16="http://schemas.microsoft.com/office/drawing/2014/main" id="{75C00A03-34E5-F71D-F4B0-B14B3108BDF3}"/>
              </a:ext>
            </a:extLst>
          </p:cNvPr>
          <p:cNvSpPr txBox="1">
            <a:spLocks noGrp="1"/>
          </p:cNvSpPr>
          <p:nvPr>
            <p:ph type="title"/>
          </p:nvPr>
        </p:nvSpPr>
        <p:spPr>
          <a:xfrm>
            <a:off x="581192" y="702158"/>
            <a:ext cx="11029611" cy="1013804"/>
          </a:xfrm>
        </p:spPr>
        <p:txBody>
          <a:bodyPr/>
          <a:lstStyle>
            <a:lvl1pPr>
              <a:defRPr/>
            </a:lvl1pPr>
          </a:lstStyle>
          <a:p>
            <a:pPr lvl="0"/>
            <a:r>
              <a:rPr lang="it-IT"/>
              <a:t>Fare clic per modificare lo stile del titolo dello schema</a:t>
            </a:r>
            <a:endParaRPr lang="en-US"/>
          </a:p>
        </p:txBody>
      </p:sp>
      <p:sp>
        <p:nvSpPr>
          <p:cNvPr id="4" name="Vertical Text Placeholder 2">
            <a:extLst>
              <a:ext uri="{FF2B5EF4-FFF2-40B4-BE49-F238E27FC236}">
                <a16:creationId xmlns:a16="http://schemas.microsoft.com/office/drawing/2014/main" id="{D1D4E79B-8450-2527-6D22-D8944330781C}"/>
              </a:ext>
            </a:extLst>
          </p:cNvPr>
          <p:cNvSpPr txBox="1">
            <a:spLocks noGrp="1"/>
          </p:cNvSpPr>
          <p:nvPr>
            <p:ph type="body" orient="vert" idx="1"/>
          </p:nvPr>
        </p:nvSpPr>
        <p:spPr/>
        <p:txBody>
          <a:bodyPr vert="eaVert" anchor="t"/>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3">
            <a:extLst>
              <a:ext uri="{FF2B5EF4-FFF2-40B4-BE49-F238E27FC236}">
                <a16:creationId xmlns:a16="http://schemas.microsoft.com/office/drawing/2014/main" id="{C4F03F34-FFF1-7F45-4CE4-E36822C13C00}"/>
              </a:ext>
            </a:extLst>
          </p:cNvPr>
          <p:cNvSpPr txBox="1">
            <a:spLocks noGrp="1"/>
          </p:cNvSpPr>
          <p:nvPr>
            <p:ph type="dt" sz="half" idx="7"/>
          </p:nvPr>
        </p:nvSpPr>
        <p:spPr/>
        <p:txBody>
          <a:bodyPr/>
          <a:lstStyle>
            <a:lvl1pPr>
              <a:defRPr/>
            </a:lvl1pPr>
          </a:lstStyle>
          <a:p>
            <a:pPr lvl="0"/>
            <a:fld id="{0215D357-F1E3-4F0C-A1EE-EE83D8D5DF65}" type="datetime1">
              <a:rPr lang="en-US"/>
              <a:pPr lvl="0"/>
              <a:t>5/17/2022</a:t>
            </a:fld>
            <a:endParaRPr lang="en-US"/>
          </a:p>
        </p:txBody>
      </p:sp>
      <p:sp>
        <p:nvSpPr>
          <p:cNvPr id="6" name="Footer Placeholder 4">
            <a:extLst>
              <a:ext uri="{FF2B5EF4-FFF2-40B4-BE49-F238E27FC236}">
                <a16:creationId xmlns:a16="http://schemas.microsoft.com/office/drawing/2014/main" id="{045A14CE-B728-E1D7-8146-4BB5CCF1108E}"/>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67700BFD-0B67-B7AF-DA24-23F55F3519A6}"/>
              </a:ext>
            </a:extLst>
          </p:cNvPr>
          <p:cNvSpPr txBox="1">
            <a:spLocks noGrp="1"/>
          </p:cNvSpPr>
          <p:nvPr>
            <p:ph type="sldNum" sz="quarter" idx="8"/>
          </p:nvPr>
        </p:nvSpPr>
        <p:spPr/>
        <p:txBody>
          <a:bodyPr/>
          <a:lstStyle>
            <a:lvl1pPr>
              <a:defRPr/>
            </a:lvl1pPr>
          </a:lstStyle>
          <a:p>
            <a:pPr lvl="0"/>
            <a:fld id="{54CD0337-6C0E-4036-8D4D-DEBF45B8C555}" type="slidenum">
              <a:t>‹N›</a:t>
            </a:fld>
            <a:endParaRPr lang="en-US"/>
          </a:p>
        </p:txBody>
      </p:sp>
    </p:spTree>
    <p:extLst>
      <p:ext uri="{BB962C8B-B14F-4D97-AF65-F5344CB8AC3E}">
        <p14:creationId xmlns:p14="http://schemas.microsoft.com/office/powerpoint/2010/main" val="922690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57927727-9944-3696-0E7A-2A60D76455C2}"/>
              </a:ext>
            </a:extLst>
          </p:cNvPr>
          <p:cNvSpPr/>
          <p:nvPr/>
        </p:nvSpPr>
        <p:spPr>
          <a:xfrm>
            <a:off x="8839203" y="599727"/>
            <a:ext cx="2906813" cy="5816946"/>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3" name="Vertical Title 1">
            <a:extLst>
              <a:ext uri="{FF2B5EF4-FFF2-40B4-BE49-F238E27FC236}">
                <a16:creationId xmlns:a16="http://schemas.microsoft.com/office/drawing/2014/main" id="{F1ED3EC1-9C6E-CAD8-233C-FADEAF9D5EF8}"/>
              </a:ext>
            </a:extLst>
          </p:cNvPr>
          <p:cNvSpPr txBox="1">
            <a:spLocks noGrp="1"/>
          </p:cNvSpPr>
          <p:nvPr>
            <p:ph type="title" orient="vert"/>
          </p:nvPr>
        </p:nvSpPr>
        <p:spPr>
          <a:xfrm>
            <a:off x="8839203" y="675723"/>
            <a:ext cx="2004163" cy="5183075"/>
          </a:xfrm>
        </p:spPr>
        <p:txBody>
          <a:bodyPr vert="eaVert"/>
          <a:lstStyle>
            <a:lvl1pPr>
              <a:defRPr/>
            </a:lvl1pPr>
          </a:lstStyle>
          <a:p>
            <a:pPr lvl="0"/>
            <a:r>
              <a:rPr lang="it-IT"/>
              <a:t>Fare clic per modificare lo stile del titolo dello schema</a:t>
            </a:r>
            <a:endParaRPr lang="en-US"/>
          </a:p>
        </p:txBody>
      </p:sp>
      <p:sp>
        <p:nvSpPr>
          <p:cNvPr id="4" name="Vertical Text Placeholder 2">
            <a:extLst>
              <a:ext uri="{FF2B5EF4-FFF2-40B4-BE49-F238E27FC236}">
                <a16:creationId xmlns:a16="http://schemas.microsoft.com/office/drawing/2014/main" id="{5CE0A085-AD30-5094-E958-213F5DF9F2E9}"/>
              </a:ext>
            </a:extLst>
          </p:cNvPr>
          <p:cNvSpPr txBox="1">
            <a:spLocks noGrp="1"/>
          </p:cNvSpPr>
          <p:nvPr>
            <p:ph type="body" orient="vert" idx="1"/>
          </p:nvPr>
        </p:nvSpPr>
        <p:spPr>
          <a:xfrm>
            <a:off x="774926" y="675723"/>
            <a:ext cx="7896282" cy="5183075"/>
          </a:xfrm>
        </p:spPr>
        <p:txBody>
          <a:bodyPr vert="eaVert" anchor="t"/>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3">
            <a:extLst>
              <a:ext uri="{FF2B5EF4-FFF2-40B4-BE49-F238E27FC236}">
                <a16:creationId xmlns:a16="http://schemas.microsoft.com/office/drawing/2014/main" id="{B31784F8-3A27-ACB9-CCC4-E87A670381B3}"/>
              </a:ext>
            </a:extLst>
          </p:cNvPr>
          <p:cNvSpPr txBox="1">
            <a:spLocks noGrp="1"/>
          </p:cNvSpPr>
          <p:nvPr>
            <p:ph type="dt" sz="half" idx="7"/>
          </p:nvPr>
        </p:nvSpPr>
        <p:spPr>
          <a:xfrm>
            <a:off x="8993672" y="5956136"/>
            <a:ext cx="1328138" cy="365129"/>
          </a:xfrm>
        </p:spPr>
        <p:txBody>
          <a:bodyPr/>
          <a:lstStyle>
            <a:lvl1pPr>
              <a:defRPr>
                <a:solidFill>
                  <a:srgbClr val="2F5AAC"/>
                </a:solidFill>
              </a:defRPr>
            </a:lvl1pPr>
          </a:lstStyle>
          <a:p>
            <a:pPr lvl="0"/>
            <a:fld id="{CDDCB6ED-124B-49B1-88A3-31E986AD5B4A}" type="datetime1">
              <a:rPr lang="en-US"/>
              <a:pPr lvl="0"/>
              <a:t>5/17/2022</a:t>
            </a:fld>
            <a:endParaRPr lang="en-US"/>
          </a:p>
        </p:txBody>
      </p:sp>
      <p:sp>
        <p:nvSpPr>
          <p:cNvPr id="6" name="Footer Placeholder 4">
            <a:extLst>
              <a:ext uri="{FF2B5EF4-FFF2-40B4-BE49-F238E27FC236}">
                <a16:creationId xmlns:a16="http://schemas.microsoft.com/office/drawing/2014/main" id="{2095E0DC-F813-52E8-4987-84A363A8AC39}"/>
              </a:ext>
            </a:extLst>
          </p:cNvPr>
          <p:cNvSpPr txBox="1">
            <a:spLocks noGrp="1"/>
          </p:cNvSpPr>
          <p:nvPr>
            <p:ph type="ftr" sz="quarter" idx="9"/>
          </p:nvPr>
        </p:nvSpPr>
        <p:spPr>
          <a:xfrm>
            <a:off x="774926" y="5951811"/>
            <a:ext cx="7896282" cy="365129"/>
          </a:xfrm>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34B33793-B9C6-4019-AAB1-9736C3F9D821}"/>
              </a:ext>
            </a:extLst>
          </p:cNvPr>
          <p:cNvSpPr txBox="1">
            <a:spLocks noGrp="1"/>
          </p:cNvSpPr>
          <p:nvPr>
            <p:ph type="sldNum" sz="quarter" idx="8"/>
          </p:nvPr>
        </p:nvSpPr>
        <p:spPr>
          <a:xfrm>
            <a:off x="10446617" y="5956136"/>
            <a:ext cx="1164195" cy="365129"/>
          </a:xfrm>
        </p:spPr>
        <p:txBody>
          <a:bodyPr/>
          <a:lstStyle>
            <a:lvl1pPr>
              <a:defRPr>
                <a:solidFill>
                  <a:srgbClr val="2F5AAC"/>
                </a:solidFill>
              </a:defRPr>
            </a:lvl1pPr>
          </a:lstStyle>
          <a:p>
            <a:pPr lvl="0"/>
            <a:fld id="{6F5A4A7B-65E0-402C-87FE-8269F9FE53B9}" type="slidenum">
              <a:t>‹N›</a:t>
            </a:fld>
            <a:endParaRPr lang="en-US"/>
          </a:p>
        </p:txBody>
      </p:sp>
    </p:spTree>
    <p:extLst>
      <p:ext uri="{BB962C8B-B14F-4D97-AF65-F5344CB8AC3E}">
        <p14:creationId xmlns:p14="http://schemas.microsoft.com/office/powerpoint/2010/main" val="4119966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752F9539-7737-31FE-C324-2789EBE752B9}"/>
              </a:ext>
            </a:extLst>
          </p:cNvPr>
          <p:cNvSpPr/>
          <p:nvPr/>
        </p:nvSpPr>
        <p:spPr>
          <a:xfrm>
            <a:off x="440283" y="614403"/>
            <a:ext cx="11309335" cy="1189296"/>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3" name="Title 1">
            <a:extLst>
              <a:ext uri="{FF2B5EF4-FFF2-40B4-BE49-F238E27FC236}">
                <a16:creationId xmlns:a16="http://schemas.microsoft.com/office/drawing/2014/main" id="{E3DAE74D-0E5D-6288-A93A-2396357B15B4}"/>
              </a:ext>
            </a:extLst>
          </p:cNvPr>
          <p:cNvSpPr txBox="1">
            <a:spLocks noGrp="1"/>
          </p:cNvSpPr>
          <p:nvPr>
            <p:ph type="title"/>
          </p:nvPr>
        </p:nvSpPr>
        <p:spPr>
          <a:xfrm>
            <a:off x="581192" y="702158"/>
            <a:ext cx="11029611" cy="1013804"/>
          </a:xfrm>
        </p:spPr>
        <p:txBody>
          <a:bodyPr/>
          <a:lstStyle>
            <a:lvl1pPr>
              <a:defRPr/>
            </a:lvl1pPr>
          </a:lstStyle>
          <a:p>
            <a:pPr lvl="0"/>
            <a:r>
              <a:rPr lang="it-IT"/>
              <a:t>Fare clic per modificare lo stile del titolo dello schema</a:t>
            </a:r>
            <a:endParaRPr lang="en-US"/>
          </a:p>
        </p:txBody>
      </p:sp>
      <p:sp>
        <p:nvSpPr>
          <p:cNvPr id="4" name="Content Placeholder 2">
            <a:extLst>
              <a:ext uri="{FF2B5EF4-FFF2-40B4-BE49-F238E27FC236}">
                <a16:creationId xmlns:a16="http://schemas.microsoft.com/office/drawing/2014/main" id="{9B1769A5-703B-0134-7C0C-B83F4BF205C6}"/>
              </a:ext>
            </a:extLst>
          </p:cNvPr>
          <p:cNvSpPr txBox="1">
            <a:spLocks noGrp="1"/>
          </p:cNvSpPr>
          <p:nvPr>
            <p:ph idx="1"/>
          </p:nvPr>
        </p:nvSpPr>
        <p:spPr>
          <a:xfrm>
            <a:off x="581192" y="2180496"/>
            <a:ext cx="11029611" cy="3678302"/>
          </a:xfrm>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3">
            <a:extLst>
              <a:ext uri="{FF2B5EF4-FFF2-40B4-BE49-F238E27FC236}">
                <a16:creationId xmlns:a16="http://schemas.microsoft.com/office/drawing/2014/main" id="{12034630-7B0F-08E8-6EE1-BFFD8054B726}"/>
              </a:ext>
            </a:extLst>
          </p:cNvPr>
          <p:cNvSpPr txBox="1">
            <a:spLocks noGrp="1"/>
          </p:cNvSpPr>
          <p:nvPr>
            <p:ph type="dt" sz="half" idx="7"/>
          </p:nvPr>
        </p:nvSpPr>
        <p:spPr/>
        <p:txBody>
          <a:bodyPr/>
          <a:lstStyle>
            <a:lvl1pPr>
              <a:defRPr/>
            </a:lvl1pPr>
          </a:lstStyle>
          <a:p>
            <a:pPr lvl="0"/>
            <a:fld id="{A8898669-BB76-4BA6-8BE3-0AD1B08E87D0}" type="datetime1">
              <a:rPr lang="en-US"/>
              <a:pPr lvl="0"/>
              <a:t>5/17/2022</a:t>
            </a:fld>
            <a:endParaRPr lang="en-US"/>
          </a:p>
        </p:txBody>
      </p:sp>
      <p:sp>
        <p:nvSpPr>
          <p:cNvPr id="6" name="Footer Placeholder 4">
            <a:extLst>
              <a:ext uri="{FF2B5EF4-FFF2-40B4-BE49-F238E27FC236}">
                <a16:creationId xmlns:a16="http://schemas.microsoft.com/office/drawing/2014/main" id="{152193FD-81C4-20FA-1F26-2E05886376AD}"/>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3A96A694-C7A1-7024-D25B-3941EA13CB80}"/>
              </a:ext>
            </a:extLst>
          </p:cNvPr>
          <p:cNvSpPr txBox="1">
            <a:spLocks noGrp="1"/>
          </p:cNvSpPr>
          <p:nvPr>
            <p:ph type="sldNum" sz="quarter" idx="8"/>
          </p:nvPr>
        </p:nvSpPr>
        <p:spPr/>
        <p:txBody>
          <a:bodyPr/>
          <a:lstStyle>
            <a:lvl1pPr>
              <a:defRPr/>
            </a:lvl1pPr>
          </a:lstStyle>
          <a:p>
            <a:pPr lvl="0"/>
            <a:fld id="{462D08C7-1F29-42CE-8FE8-F53F11C89AB0}" type="slidenum">
              <a:t>‹N›</a:t>
            </a:fld>
            <a:endParaRPr lang="en-US"/>
          </a:p>
        </p:txBody>
      </p:sp>
    </p:spTree>
    <p:extLst>
      <p:ext uri="{BB962C8B-B14F-4D97-AF65-F5344CB8AC3E}">
        <p14:creationId xmlns:p14="http://schemas.microsoft.com/office/powerpoint/2010/main" val="423464224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DAB87639-F0FA-06DA-B7B1-97DF290C8446}"/>
              </a:ext>
            </a:extLst>
          </p:cNvPr>
          <p:cNvSpPr/>
          <p:nvPr/>
        </p:nvSpPr>
        <p:spPr>
          <a:xfrm>
            <a:off x="447818" y="5141972"/>
            <a:ext cx="11290855" cy="1258827"/>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3" name="Title 1">
            <a:extLst>
              <a:ext uri="{FF2B5EF4-FFF2-40B4-BE49-F238E27FC236}">
                <a16:creationId xmlns:a16="http://schemas.microsoft.com/office/drawing/2014/main" id="{BF20404F-829E-3DC3-5CB4-94BFED371613}"/>
              </a:ext>
            </a:extLst>
          </p:cNvPr>
          <p:cNvSpPr txBox="1">
            <a:spLocks noGrp="1"/>
          </p:cNvSpPr>
          <p:nvPr>
            <p:ph type="title"/>
          </p:nvPr>
        </p:nvSpPr>
        <p:spPr>
          <a:xfrm>
            <a:off x="581192" y="3043909"/>
            <a:ext cx="11029611" cy="1497503"/>
          </a:xfrm>
        </p:spPr>
        <p:txBody>
          <a:bodyPr/>
          <a:lstStyle>
            <a:lvl1pPr>
              <a:defRPr sz="3600">
                <a:solidFill>
                  <a:srgbClr val="1A3260"/>
                </a:solidFill>
              </a:defRPr>
            </a:lvl1pPr>
          </a:lstStyle>
          <a:p>
            <a:pPr lvl="0"/>
            <a:r>
              <a:rPr lang="it-IT"/>
              <a:t>Fare clic per modificare lo stile del titolo dello schema</a:t>
            </a:r>
            <a:endParaRPr lang="en-US"/>
          </a:p>
        </p:txBody>
      </p:sp>
      <p:sp>
        <p:nvSpPr>
          <p:cNvPr id="4" name="Text Placeholder 2">
            <a:extLst>
              <a:ext uri="{FF2B5EF4-FFF2-40B4-BE49-F238E27FC236}">
                <a16:creationId xmlns:a16="http://schemas.microsoft.com/office/drawing/2014/main" id="{65E45F1D-6B06-F448-ABB7-09205CC5ED8F}"/>
              </a:ext>
            </a:extLst>
          </p:cNvPr>
          <p:cNvSpPr txBox="1">
            <a:spLocks noGrp="1"/>
          </p:cNvSpPr>
          <p:nvPr>
            <p:ph type="body" idx="1"/>
          </p:nvPr>
        </p:nvSpPr>
        <p:spPr>
          <a:xfrm>
            <a:off x="581192" y="4541413"/>
            <a:ext cx="11029611" cy="600559"/>
          </a:xfrm>
        </p:spPr>
        <p:txBody>
          <a:bodyPr anchor="t"/>
          <a:lstStyle>
            <a:lvl1pPr marL="0" indent="0">
              <a:buNone/>
              <a:defRPr cap="all">
                <a:solidFill>
                  <a:srgbClr val="4590B8"/>
                </a:solidFill>
              </a:defRPr>
            </a:lvl1pPr>
          </a:lstStyle>
          <a:p>
            <a:pPr lvl="0"/>
            <a:r>
              <a:rPr lang="it-IT"/>
              <a:t>Fare clic per modificare gli stili del testo dello schema</a:t>
            </a:r>
          </a:p>
        </p:txBody>
      </p:sp>
      <p:sp>
        <p:nvSpPr>
          <p:cNvPr id="5" name="Date Placeholder 3">
            <a:extLst>
              <a:ext uri="{FF2B5EF4-FFF2-40B4-BE49-F238E27FC236}">
                <a16:creationId xmlns:a16="http://schemas.microsoft.com/office/drawing/2014/main" id="{1FB2B87F-B7DD-0F6A-4625-209592B06693}"/>
              </a:ext>
            </a:extLst>
          </p:cNvPr>
          <p:cNvSpPr txBox="1">
            <a:spLocks noGrp="1"/>
          </p:cNvSpPr>
          <p:nvPr>
            <p:ph type="dt" sz="half" idx="7"/>
          </p:nvPr>
        </p:nvSpPr>
        <p:spPr/>
        <p:txBody>
          <a:bodyPr/>
          <a:lstStyle>
            <a:lvl1pPr>
              <a:defRPr>
                <a:solidFill>
                  <a:srgbClr val="2F5AAC"/>
                </a:solidFill>
              </a:defRPr>
            </a:lvl1pPr>
          </a:lstStyle>
          <a:p>
            <a:pPr lvl="0"/>
            <a:fld id="{642E1BDF-04C0-46CC-B612-4E7A33488121}" type="datetime1">
              <a:rPr lang="en-US"/>
              <a:pPr lvl="0"/>
              <a:t>5/17/2022</a:t>
            </a:fld>
            <a:endParaRPr lang="en-US"/>
          </a:p>
        </p:txBody>
      </p:sp>
      <p:sp>
        <p:nvSpPr>
          <p:cNvPr id="6" name="Footer Placeholder 4">
            <a:extLst>
              <a:ext uri="{FF2B5EF4-FFF2-40B4-BE49-F238E27FC236}">
                <a16:creationId xmlns:a16="http://schemas.microsoft.com/office/drawing/2014/main" id="{747AB9FF-84D5-7385-C868-B0EDE5437538}"/>
              </a:ext>
            </a:extLst>
          </p:cNvPr>
          <p:cNvSpPr txBox="1">
            <a:spLocks noGrp="1"/>
          </p:cNvSpPr>
          <p:nvPr>
            <p:ph type="ftr" sz="quarter" idx="9"/>
          </p:nvPr>
        </p:nvSpPr>
        <p:spPr/>
        <p:txBody>
          <a:bodyPr/>
          <a:lstStyle>
            <a:lvl1pPr>
              <a:defRPr>
                <a:solidFill>
                  <a:srgbClr val="2F5AAC"/>
                </a:solidFill>
              </a:defRPr>
            </a:lvl1pPr>
          </a:lstStyle>
          <a:p>
            <a:pPr lvl="0"/>
            <a:endParaRPr lang="en-US"/>
          </a:p>
        </p:txBody>
      </p:sp>
      <p:sp>
        <p:nvSpPr>
          <p:cNvPr id="7" name="Slide Number Placeholder 5">
            <a:extLst>
              <a:ext uri="{FF2B5EF4-FFF2-40B4-BE49-F238E27FC236}">
                <a16:creationId xmlns:a16="http://schemas.microsoft.com/office/drawing/2014/main" id="{FD2A6754-2D19-3CAC-8095-281CC2E5CBC6}"/>
              </a:ext>
            </a:extLst>
          </p:cNvPr>
          <p:cNvSpPr txBox="1">
            <a:spLocks noGrp="1"/>
          </p:cNvSpPr>
          <p:nvPr>
            <p:ph type="sldNum" sz="quarter" idx="8"/>
          </p:nvPr>
        </p:nvSpPr>
        <p:spPr/>
        <p:txBody>
          <a:bodyPr/>
          <a:lstStyle>
            <a:lvl1pPr>
              <a:defRPr>
                <a:solidFill>
                  <a:srgbClr val="2F5AAC"/>
                </a:solidFill>
              </a:defRPr>
            </a:lvl1pPr>
          </a:lstStyle>
          <a:p>
            <a:pPr lvl="0"/>
            <a:fld id="{6AE666AE-EBCD-4D95-96CC-94FAE5F2BB5C}" type="slidenum">
              <a:t>‹N›</a:t>
            </a:fld>
            <a:endParaRPr lang="en-US"/>
          </a:p>
        </p:txBody>
      </p:sp>
    </p:spTree>
    <p:extLst>
      <p:ext uri="{BB962C8B-B14F-4D97-AF65-F5344CB8AC3E}">
        <p14:creationId xmlns:p14="http://schemas.microsoft.com/office/powerpoint/2010/main" val="339349491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415B5E1C-0000-0588-B9A8-3A0F97FEFED4}"/>
              </a:ext>
            </a:extLst>
          </p:cNvPr>
          <p:cNvSpPr/>
          <p:nvPr/>
        </p:nvSpPr>
        <p:spPr>
          <a:xfrm>
            <a:off x="445980" y="606558"/>
            <a:ext cx="11300036" cy="1258827"/>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3" name="Title 1">
            <a:extLst>
              <a:ext uri="{FF2B5EF4-FFF2-40B4-BE49-F238E27FC236}">
                <a16:creationId xmlns:a16="http://schemas.microsoft.com/office/drawing/2014/main" id="{97F8DF83-4B26-29F0-D3D9-37E0A708D4F5}"/>
              </a:ext>
            </a:extLst>
          </p:cNvPr>
          <p:cNvSpPr txBox="1">
            <a:spLocks noGrp="1"/>
          </p:cNvSpPr>
          <p:nvPr>
            <p:ph type="title"/>
          </p:nvPr>
        </p:nvSpPr>
        <p:spPr>
          <a:xfrm>
            <a:off x="581192" y="729654"/>
            <a:ext cx="11029611" cy="988329"/>
          </a:xfrm>
        </p:spPr>
        <p:txBody>
          <a:bodyPr/>
          <a:lstStyle>
            <a:lvl1pPr>
              <a:defRPr/>
            </a:lvl1pPr>
          </a:lstStyle>
          <a:p>
            <a:pPr lvl="0"/>
            <a:r>
              <a:rPr lang="it-IT"/>
              <a:t>Fare clic per modificare lo stile del titolo dello schema</a:t>
            </a:r>
            <a:endParaRPr lang="en-US"/>
          </a:p>
        </p:txBody>
      </p:sp>
      <p:sp>
        <p:nvSpPr>
          <p:cNvPr id="4" name="Content Placeholder 2">
            <a:extLst>
              <a:ext uri="{FF2B5EF4-FFF2-40B4-BE49-F238E27FC236}">
                <a16:creationId xmlns:a16="http://schemas.microsoft.com/office/drawing/2014/main" id="{84E54A85-3BE4-14A9-5B05-CA53E1F5F03F}"/>
              </a:ext>
            </a:extLst>
          </p:cNvPr>
          <p:cNvSpPr txBox="1">
            <a:spLocks noGrp="1"/>
          </p:cNvSpPr>
          <p:nvPr>
            <p:ph idx="1"/>
          </p:nvPr>
        </p:nvSpPr>
        <p:spPr>
          <a:xfrm>
            <a:off x="581192" y="2227999"/>
            <a:ext cx="5422392" cy="3633048"/>
          </a:xfrm>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Content Placeholder 3">
            <a:extLst>
              <a:ext uri="{FF2B5EF4-FFF2-40B4-BE49-F238E27FC236}">
                <a16:creationId xmlns:a16="http://schemas.microsoft.com/office/drawing/2014/main" id="{ED0B093C-C7FF-9F69-30E3-606458153C05}"/>
              </a:ext>
            </a:extLst>
          </p:cNvPr>
          <p:cNvSpPr txBox="1">
            <a:spLocks noGrp="1"/>
          </p:cNvSpPr>
          <p:nvPr>
            <p:ph idx="2"/>
          </p:nvPr>
        </p:nvSpPr>
        <p:spPr>
          <a:xfrm>
            <a:off x="6188421" y="2227999"/>
            <a:ext cx="5422392" cy="3633048"/>
          </a:xfrm>
        </p:spPr>
        <p:txBody>
          <a:bodyPr/>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Date Placeholder 4">
            <a:extLst>
              <a:ext uri="{FF2B5EF4-FFF2-40B4-BE49-F238E27FC236}">
                <a16:creationId xmlns:a16="http://schemas.microsoft.com/office/drawing/2014/main" id="{EA589534-D90A-37BF-C4B5-9D36CAFF5D4A}"/>
              </a:ext>
            </a:extLst>
          </p:cNvPr>
          <p:cNvSpPr txBox="1">
            <a:spLocks noGrp="1"/>
          </p:cNvSpPr>
          <p:nvPr>
            <p:ph type="dt" sz="half" idx="7"/>
          </p:nvPr>
        </p:nvSpPr>
        <p:spPr/>
        <p:txBody>
          <a:bodyPr/>
          <a:lstStyle>
            <a:lvl1pPr>
              <a:defRPr/>
            </a:lvl1pPr>
          </a:lstStyle>
          <a:p>
            <a:pPr lvl="0"/>
            <a:fld id="{70F60DEA-FF52-4486-9F2D-21D6F5D8FD2A}" type="datetime1">
              <a:rPr lang="en-US"/>
              <a:pPr lvl="0"/>
              <a:t>5/17/2022</a:t>
            </a:fld>
            <a:endParaRPr lang="en-US"/>
          </a:p>
        </p:txBody>
      </p:sp>
      <p:sp>
        <p:nvSpPr>
          <p:cNvPr id="7" name="Footer Placeholder 5">
            <a:extLst>
              <a:ext uri="{FF2B5EF4-FFF2-40B4-BE49-F238E27FC236}">
                <a16:creationId xmlns:a16="http://schemas.microsoft.com/office/drawing/2014/main" id="{D8E9759D-754C-2792-9FCF-C0C0E4BA6505}"/>
              </a:ext>
            </a:extLst>
          </p:cNvPr>
          <p:cNvSpPr txBox="1">
            <a:spLocks noGrp="1"/>
          </p:cNvSpPr>
          <p:nvPr>
            <p:ph type="ftr" sz="quarter" idx="9"/>
          </p:nvPr>
        </p:nvSpPr>
        <p:spPr/>
        <p:txBody>
          <a:bodyPr/>
          <a:lstStyle>
            <a:lvl1pPr>
              <a:defRPr/>
            </a:lvl1pPr>
          </a:lstStyle>
          <a:p>
            <a:pPr lvl="0"/>
            <a:endParaRPr lang="en-US"/>
          </a:p>
        </p:txBody>
      </p:sp>
      <p:sp>
        <p:nvSpPr>
          <p:cNvPr id="8" name="Slide Number Placeholder 6">
            <a:extLst>
              <a:ext uri="{FF2B5EF4-FFF2-40B4-BE49-F238E27FC236}">
                <a16:creationId xmlns:a16="http://schemas.microsoft.com/office/drawing/2014/main" id="{E6CD61B7-9E79-B2F4-B709-ED59477FAA14}"/>
              </a:ext>
            </a:extLst>
          </p:cNvPr>
          <p:cNvSpPr txBox="1">
            <a:spLocks noGrp="1"/>
          </p:cNvSpPr>
          <p:nvPr>
            <p:ph type="sldNum" sz="quarter" idx="8"/>
          </p:nvPr>
        </p:nvSpPr>
        <p:spPr/>
        <p:txBody>
          <a:bodyPr/>
          <a:lstStyle>
            <a:lvl1pPr>
              <a:defRPr/>
            </a:lvl1pPr>
          </a:lstStyle>
          <a:p>
            <a:pPr lvl="0"/>
            <a:fld id="{DF2D4944-C0A6-4D02-9BD0-39213992E535}" type="slidenum">
              <a:t>‹N›</a:t>
            </a:fld>
            <a:endParaRPr lang="en-US"/>
          </a:p>
        </p:txBody>
      </p:sp>
    </p:spTree>
    <p:extLst>
      <p:ext uri="{BB962C8B-B14F-4D97-AF65-F5344CB8AC3E}">
        <p14:creationId xmlns:p14="http://schemas.microsoft.com/office/powerpoint/2010/main" val="2187603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1B117889-7758-7518-78D2-38AA8F68FE31}"/>
              </a:ext>
            </a:extLst>
          </p:cNvPr>
          <p:cNvSpPr/>
          <p:nvPr/>
        </p:nvSpPr>
        <p:spPr>
          <a:xfrm>
            <a:off x="445980" y="606558"/>
            <a:ext cx="11300036" cy="1258827"/>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3" name="Title 1">
            <a:extLst>
              <a:ext uri="{FF2B5EF4-FFF2-40B4-BE49-F238E27FC236}">
                <a16:creationId xmlns:a16="http://schemas.microsoft.com/office/drawing/2014/main" id="{5574CA61-9473-0F61-661A-D860FDBEF49E}"/>
              </a:ext>
            </a:extLst>
          </p:cNvPr>
          <p:cNvSpPr txBox="1">
            <a:spLocks noGrp="1"/>
          </p:cNvSpPr>
          <p:nvPr>
            <p:ph type="title"/>
          </p:nvPr>
        </p:nvSpPr>
        <p:spPr>
          <a:xfrm>
            <a:off x="581192" y="729654"/>
            <a:ext cx="11029611" cy="988329"/>
          </a:xfrm>
        </p:spPr>
        <p:txBody>
          <a:bodyPr/>
          <a:lstStyle>
            <a:lvl1pPr>
              <a:defRPr/>
            </a:lvl1pPr>
          </a:lstStyle>
          <a:p>
            <a:pPr lvl="0"/>
            <a:r>
              <a:rPr lang="it-IT"/>
              <a:t>Fare clic per modificare lo stile del titolo dello schema</a:t>
            </a:r>
            <a:endParaRPr lang="en-US"/>
          </a:p>
        </p:txBody>
      </p:sp>
      <p:sp>
        <p:nvSpPr>
          <p:cNvPr id="4" name="Text Placeholder 2">
            <a:extLst>
              <a:ext uri="{FF2B5EF4-FFF2-40B4-BE49-F238E27FC236}">
                <a16:creationId xmlns:a16="http://schemas.microsoft.com/office/drawing/2014/main" id="{A760058D-8604-1755-0D39-161A254337B6}"/>
              </a:ext>
            </a:extLst>
          </p:cNvPr>
          <p:cNvSpPr txBox="1">
            <a:spLocks noGrp="1"/>
          </p:cNvSpPr>
          <p:nvPr>
            <p:ph type="body" idx="1"/>
          </p:nvPr>
        </p:nvSpPr>
        <p:spPr>
          <a:xfrm>
            <a:off x="887214" y="2250896"/>
            <a:ext cx="5087072" cy="536002"/>
          </a:xfrm>
        </p:spPr>
        <p:txBody>
          <a:bodyPr anchor="b">
            <a:noAutofit/>
          </a:bodyPr>
          <a:lstStyle>
            <a:lvl1pPr marL="0" indent="0">
              <a:spcBef>
                <a:spcPts val="500"/>
              </a:spcBef>
              <a:buNone/>
              <a:defRPr sz="2200">
                <a:solidFill>
                  <a:srgbClr val="4590B8"/>
                </a:solidFill>
              </a:defRPr>
            </a:lvl1pPr>
          </a:lstStyle>
          <a:p>
            <a:pPr lvl="0"/>
            <a:r>
              <a:rPr lang="it-IT"/>
              <a:t>Fare clic per modificare gli stili del testo dello schema</a:t>
            </a:r>
          </a:p>
        </p:txBody>
      </p:sp>
      <p:sp>
        <p:nvSpPr>
          <p:cNvPr id="5" name="Content Placeholder 3">
            <a:extLst>
              <a:ext uri="{FF2B5EF4-FFF2-40B4-BE49-F238E27FC236}">
                <a16:creationId xmlns:a16="http://schemas.microsoft.com/office/drawing/2014/main" id="{344551FF-9480-AED9-DDB2-6AA1F38F0F14}"/>
              </a:ext>
            </a:extLst>
          </p:cNvPr>
          <p:cNvSpPr txBox="1">
            <a:spLocks noGrp="1"/>
          </p:cNvSpPr>
          <p:nvPr>
            <p:ph idx="2"/>
          </p:nvPr>
        </p:nvSpPr>
        <p:spPr>
          <a:xfrm>
            <a:off x="581192" y="2926052"/>
            <a:ext cx="5393103" cy="2934995"/>
          </a:xfrm>
        </p:spPr>
        <p:txBody>
          <a:bodyPr anchor="t"/>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Text Placeholder 4">
            <a:extLst>
              <a:ext uri="{FF2B5EF4-FFF2-40B4-BE49-F238E27FC236}">
                <a16:creationId xmlns:a16="http://schemas.microsoft.com/office/drawing/2014/main" id="{CB343DE0-7EE3-AF9E-57CA-904179B0709F}"/>
              </a:ext>
            </a:extLst>
          </p:cNvPr>
          <p:cNvSpPr txBox="1">
            <a:spLocks noGrp="1"/>
          </p:cNvSpPr>
          <p:nvPr>
            <p:ph type="body" idx="3"/>
          </p:nvPr>
        </p:nvSpPr>
        <p:spPr>
          <a:xfrm>
            <a:off x="6523731" y="2250896"/>
            <a:ext cx="5087072" cy="553376"/>
          </a:xfrm>
        </p:spPr>
        <p:txBody>
          <a:bodyPr anchor="b">
            <a:noAutofit/>
          </a:bodyPr>
          <a:lstStyle>
            <a:lvl1pPr marL="0" indent="0">
              <a:spcBef>
                <a:spcPts val="500"/>
              </a:spcBef>
              <a:buNone/>
              <a:defRPr sz="2200">
                <a:solidFill>
                  <a:srgbClr val="4590B8"/>
                </a:solidFill>
              </a:defRPr>
            </a:lvl1pPr>
          </a:lstStyle>
          <a:p>
            <a:pPr lvl="0"/>
            <a:r>
              <a:rPr lang="it-IT"/>
              <a:t>Fare clic per modificare gli stili del testo dello schema</a:t>
            </a:r>
          </a:p>
        </p:txBody>
      </p:sp>
      <p:sp>
        <p:nvSpPr>
          <p:cNvPr id="7" name="Content Placeholder 5">
            <a:extLst>
              <a:ext uri="{FF2B5EF4-FFF2-40B4-BE49-F238E27FC236}">
                <a16:creationId xmlns:a16="http://schemas.microsoft.com/office/drawing/2014/main" id="{FF1951B5-5D67-9853-F891-C16F73185640}"/>
              </a:ext>
            </a:extLst>
          </p:cNvPr>
          <p:cNvSpPr txBox="1">
            <a:spLocks noGrp="1"/>
          </p:cNvSpPr>
          <p:nvPr>
            <p:ph idx="4"/>
          </p:nvPr>
        </p:nvSpPr>
        <p:spPr>
          <a:xfrm>
            <a:off x="6217709" y="2926052"/>
            <a:ext cx="5393103" cy="2934995"/>
          </a:xfrm>
        </p:spPr>
        <p:txBody>
          <a:bodyPr anchor="t"/>
          <a:lstStyle>
            <a:lvl1pPr>
              <a:defRPr/>
            </a:lvl1pPr>
            <a:lvl2pPr>
              <a:defRPr/>
            </a:lvl2pPr>
            <a:lvl3pPr>
              <a:defRPr/>
            </a:lvl3pPr>
            <a:lvl4pPr>
              <a:defRPr/>
            </a:lvl4pPr>
            <a:lvl5pPr>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8" name="Date Placeholder 6">
            <a:extLst>
              <a:ext uri="{FF2B5EF4-FFF2-40B4-BE49-F238E27FC236}">
                <a16:creationId xmlns:a16="http://schemas.microsoft.com/office/drawing/2014/main" id="{B96A27F8-8998-D7C7-F56E-D955DC75F503}"/>
              </a:ext>
            </a:extLst>
          </p:cNvPr>
          <p:cNvSpPr txBox="1">
            <a:spLocks noGrp="1"/>
          </p:cNvSpPr>
          <p:nvPr>
            <p:ph type="dt" sz="half" idx="7"/>
          </p:nvPr>
        </p:nvSpPr>
        <p:spPr/>
        <p:txBody>
          <a:bodyPr/>
          <a:lstStyle>
            <a:lvl1pPr>
              <a:defRPr/>
            </a:lvl1pPr>
          </a:lstStyle>
          <a:p>
            <a:pPr lvl="0"/>
            <a:fld id="{EE019372-560F-475A-BE07-43F6BAB815ED}" type="datetime1">
              <a:rPr lang="en-US"/>
              <a:pPr lvl="0"/>
              <a:t>5/17/2022</a:t>
            </a:fld>
            <a:endParaRPr lang="en-US"/>
          </a:p>
        </p:txBody>
      </p:sp>
      <p:sp>
        <p:nvSpPr>
          <p:cNvPr id="9" name="Footer Placeholder 7">
            <a:extLst>
              <a:ext uri="{FF2B5EF4-FFF2-40B4-BE49-F238E27FC236}">
                <a16:creationId xmlns:a16="http://schemas.microsoft.com/office/drawing/2014/main" id="{8274D855-97E5-3E08-9732-32DA55519D67}"/>
              </a:ext>
            </a:extLst>
          </p:cNvPr>
          <p:cNvSpPr txBox="1">
            <a:spLocks noGrp="1"/>
          </p:cNvSpPr>
          <p:nvPr>
            <p:ph type="ftr" sz="quarter" idx="9"/>
          </p:nvPr>
        </p:nvSpPr>
        <p:spPr/>
        <p:txBody>
          <a:bodyPr/>
          <a:lstStyle>
            <a:lvl1pPr>
              <a:defRPr/>
            </a:lvl1pPr>
          </a:lstStyle>
          <a:p>
            <a:pPr lvl="0"/>
            <a:endParaRPr lang="en-US"/>
          </a:p>
        </p:txBody>
      </p:sp>
      <p:sp>
        <p:nvSpPr>
          <p:cNvPr id="10" name="Slide Number Placeholder 8">
            <a:extLst>
              <a:ext uri="{FF2B5EF4-FFF2-40B4-BE49-F238E27FC236}">
                <a16:creationId xmlns:a16="http://schemas.microsoft.com/office/drawing/2014/main" id="{D8C63CAB-60A5-8CD6-87BE-B0C9919A2776}"/>
              </a:ext>
            </a:extLst>
          </p:cNvPr>
          <p:cNvSpPr txBox="1">
            <a:spLocks noGrp="1"/>
          </p:cNvSpPr>
          <p:nvPr>
            <p:ph type="sldNum" sz="quarter" idx="8"/>
          </p:nvPr>
        </p:nvSpPr>
        <p:spPr/>
        <p:txBody>
          <a:bodyPr/>
          <a:lstStyle>
            <a:lvl1pPr>
              <a:defRPr/>
            </a:lvl1pPr>
          </a:lstStyle>
          <a:p>
            <a:pPr lvl="0"/>
            <a:fld id="{B0C84554-FAA2-46AC-9FDA-FC978DB78E2C}" type="slidenum">
              <a:t>‹N›</a:t>
            </a:fld>
            <a:endParaRPr lang="en-US"/>
          </a:p>
        </p:txBody>
      </p:sp>
    </p:spTree>
    <p:extLst>
      <p:ext uri="{BB962C8B-B14F-4D97-AF65-F5344CB8AC3E}">
        <p14:creationId xmlns:p14="http://schemas.microsoft.com/office/powerpoint/2010/main" val="17244467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E713F0D3-9911-AA37-4E1A-DCA27B15F50D}"/>
              </a:ext>
            </a:extLst>
          </p:cNvPr>
          <p:cNvSpPr txBox="1">
            <a:spLocks noGrp="1"/>
          </p:cNvSpPr>
          <p:nvPr>
            <p:ph type="dt" sz="half" idx="7"/>
          </p:nvPr>
        </p:nvSpPr>
        <p:spPr/>
        <p:txBody>
          <a:bodyPr/>
          <a:lstStyle>
            <a:lvl1pPr>
              <a:defRPr/>
            </a:lvl1pPr>
          </a:lstStyle>
          <a:p>
            <a:pPr lvl="0"/>
            <a:fld id="{27D31EC5-D3DB-413F-84C7-65FD84AEF700}" type="datetime1">
              <a:rPr lang="en-US"/>
              <a:pPr lvl="0"/>
              <a:t>5/17/2022</a:t>
            </a:fld>
            <a:endParaRPr lang="en-US"/>
          </a:p>
        </p:txBody>
      </p:sp>
      <p:sp>
        <p:nvSpPr>
          <p:cNvPr id="3" name="Footer Placeholder 3">
            <a:extLst>
              <a:ext uri="{FF2B5EF4-FFF2-40B4-BE49-F238E27FC236}">
                <a16:creationId xmlns:a16="http://schemas.microsoft.com/office/drawing/2014/main" id="{AA58FAAD-1FF1-70DC-D584-0B17CC663FCD}"/>
              </a:ext>
            </a:extLst>
          </p:cNvPr>
          <p:cNvSpPr txBox="1">
            <a:spLocks noGrp="1"/>
          </p:cNvSpPr>
          <p:nvPr>
            <p:ph type="ftr" sz="quarter" idx="9"/>
          </p:nvPr>
        </p:nvSpPr>
        <p:spPr/>
        <p:txBody>
          <a:bodyPr/>
          <a:lstStyle>
            <a:lvl1pPr>
              <a:defRPr/>
            </a:lvl1pPr>
          </a:lstStyle>
          <a:p>
            <a:pPr lvl="0"/>
            <a:endParaRPr lang="en-US"/>
          </a:p>
        </p:txBody>
      </p:sp>
      <p:sp>
        <p:nvSpPr>
          <p:cNvPr id="4" name="Slide Number Placeholder 4">
            <a:extLst>
              <a:ext uri="{FF2B5EF4-FFF2-40B4-BE49-F238E27FC236}">
                <a16:creationId xmlns:a16="http://schemas.microsoft.com/office/drawing/2014/main" id="{5FD258AC-4AED-C2F6-89CB-65505DED0A00}"/>
              </a:ext>
            </a:extLst>
          </p:cNvPr>
          <p:cNvSpPr txBox="1">
            <a:spLocks noGrp="1"/>
          </p:cNvSpPr>
          <p:nvPr>
            <p:ph type="sldNum" sz="quarter" idx="8"/>
          </p:nvPr>
        </p:nvSpPr>
        <p:spPr/>
        <p:txBody>
          <a:bodyPr/>
          <a:lstStyle>
            <a:lvl1pPr>
              <a:defRPr/>
            </a:lvl1pPr>
          </a:lstStyle>
          <a:p>
            <a:pPr lvl="0"/>
            <a:fld id="{7505957E-7BEC-424A-984E-A40E248E0E19}" type="slidenum">
              <a:t>‹N›</a:t>
            </a:fld>
            <a:endParaRPr lang="en-US"/>
          </a:p>
        </p:txBody>
      </p:sp>
      <p:sp>
        <p:nvSpPr>
          <p:cNvPr id="5" name="Rectangle 6">
            <a:extLst>
              <a:ext uri="{FF2B5EF4-FFF2-40B4-BE49-F238E27FC236}">
                <a16:creationId xmlns:a16="http://schemas.microsoft.com/office/drawing/2014/main" id="{A26AFBD1-0F4B-D1C9-8381-12E4D6B26F8A}"/>
              </a:ext>
            </a:extLst>
          </p:cNvPr>
          <p:cNvSpPr/>
          <p:nvPr/>
        </p:nvSpPr>
        <p:spPr>
          <a:xfrm>
            <a:off x="440685" y="606558"/>
            <a:ext cx="11300036" cy="1258827"/>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6" name="Title 1">
            <a:extLst>
              <a:ext uri="{FF2B5EF4-FFF2-40B4-BE49-F238E27FC236}">
                <a16:creationId xmlns:a16="http://schemas.microsoft.com/office/drawing/2014/main" id="{3A8229F1-1A01-F9E7-DFF7-CF1F0E4DFA88}"/>
              </a:ext>
            </a:extLst>
          </p:cNvPr>
          <p:cNvSpPr txBox="1">
            <a:spLocks noGrp="1"/>
          </p:cNvSpPr>
          <p:nvPr>
            <p:ph type="title"/>
          </p:nvPr>
        </p:nvSpPr>
        <p:spPr>
          <a:xfrm>
            <a:off x="575898" y="729654"/>
            <a:ext cx="11029611" cy="988329"/>
          </a:xfrm>
        </p:spPr>
        <p:txBody>
          <a:bodyPr/>
          <a:lstStyle>
            <a:lvl1pPr>
              <a:defRPr/>
            </a:lvl1pPr>
          </a:lstStyle>
          <a:p>
            <a:pPr lvl="0"/>
            <a:r>
              <a:rPr lang="it-IT"/>
              <a:t>Fare clic per modificare lo stile del titolo dello schema</a:t>
            </a:r>
            <a:endParaRPr lang="en-US"/>
          </a:p>
        </p:txBody>
      </p:sp>
    </p:spTree>
    <p:extLst>
      <p:ext uri="{BB962C8B-B14F-4D97-AF65-F5344CB8AC3E}">
        <p14:creationId xmlns:p14="http://schemas.microsoft.com/office/powerpoint/2010/main" val="156308045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21C7C2-0BC8-E427-7DAA-A410F3689522}"/>
              </a:ext>
            </a:extLst>
          </p:cNvPr>
          <p:cNvSpPr txBox="1">
            <a:spLocks noGrp="1"/>
          </p:cNvSpPr>
          <p:nvPr>
            <p:ph type="dt" sz="half" idx="7"/>
          </p:nvPr>
        </p:nvSpPr>
        <p:spPr/>
        <p:txBody>
          <a:bodyPr/>
          <a:lstStyle>
            <a:lvl1pPr>
              <a:defRPr/>
            </a:lvl1pPr>
          </a:lstStyle>
          <a:p>
            <a:pPr lvl="0"/>
            <a:fld id="{A050E5AF-3922-4BF8-959B-0DA58583F3B5}" type="datetime1">
              <a:rPr lang="en-US"/>
              <a:pPr lvl="0"/>
              <a:t>5/17/2022</a:t>
            </a:fld>
            <a:endParaRPr lang="en-US"/>
          </a:p>
        </p:txBody>
      </p:sp>
      <p:sp>
        <p:nvSpPr>
          <p:cNvPr id="3" name="Footer Placeholder 2">
            <a:extLst>
              <a:ext uri="{FF2B5EF4-FFF2-40B4-BE49-F238E27FC236}">
                <a16:creationId xmlns:a16="http://schemas.microsoft.com/office/drawing/2014/main" id="{E4B2BD51-A5EF-351D-E83B-5943217B0354}"/>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0F050ABB-EDD7-4572-75FA-B7F3EEF37926}"/>
              </a:ext>
            </a:extLst>
          </p:cNvPr>
          <p:cNvSpPr txBox="1">
            <a:spLocks noGrp="1"/>
          </p:cNvSpPr>
          <p:nvPr>
            <p:ph type="sldNum" sz="quarter" idx="8"/>
          </p:nvPr>
        </p:nvSpPr>
        <p:spPr/>
        <p:txBody>
          <a:bodyPr/>
          <a:lstStyle>
            <a:lvl1pPr>
              <a:defRPr/>
            </a:lvl1pPr>
          </a:lstStyle>
          <a:p>
            <a:pPr lvl="0"/>
            <a:fld id="{B22EB714-BC05-4AAF-93AE-BE1A9156BF18}" type="slidenum">
              <a:t>‹N›</a:t>
            </a:fld>
            <a:endParaRPr lang="en-US"/>
          </a:p>
        </p:txBody>
      </p:sp>
    </p:spTree>
    <p:extLst>
      <p:ext uri="{BB962C8B-B14F-4D97-AF65-F5344CB8AC3E}">
        <p14:creationId xmlns:p14="http://schemas.microsoft.com/office/powerpoint/2010/main" val="274163925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30F0C417-9A83-4DDB-CE66-ADF008AA3539}"/>
              </a:ext>
            </a:extLst>
          </p:cNvPr>
          <p:cNvSpPr/>
          <p:nvPr/>
        </p:nvSpPr>
        <p:spPr>
          <a:xfrm>
            <a:off x="447818" y="5141972"/>
            <a:ext cx="11298198" cy="1274701"/>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3" name="Title 1">
            <a:extLst>
              <a:ext uri="{FF2B5EF4-FFF2-40B4-BE49-F238E27FC236}">
                <a16:creationId xmlns:a16="http://schemas.microsoft.com/office/drawing/2014/main" id="{E66004B4-2C5B-3FF2-5BF4-78C786B41ECC}"/>
              </a:ext>
            </a:extLst>
          </p:cNvPr>
          <p:cNvSpPr txBox="1">
            <a:spLocks noGrp="1"/>
          </p:cNvSpPr>
          <p:nvPr>
            <p:ph type="title"/>
          </p:nvPr>
        </p:nvSpPr>
        <p:spPr>
          <a:xfrm>
            <a:off x="581192" y="5262298"/>
            <a:ext cx="4909441" cy="689512"/>
          </a:xfrm>
        </p:spPr>
        <p:txBody>
          <a:bodyPr anchor="ctr"/>
          <a:lstStyle>
            <a:lvl1pPr>
              <a:defRPr sz="2000">
                <a:solidFill>
                  <a:srgbClr val="2F5AAC"/>
                </a:solidFill>
              </a:defRPr>
            </a:lvl1pPr>
          </a:lstStyle>
          <a:p>
            <a:pPr lvl="0"/>
            <a:r>
              <a:rPr lang="it-IT"/>
              <a:t>Fare clic per modificare lo stile del titolo dello schema</a:t>
            </a:r>
            <a:endParaRPr lang="en-US"/>
          </a:p>
        </p:txBody>
      </p:sp>
      <p:sp>
        <p:nvSpPr>
          <p:cNvPr id="4" name="Content Placeholder 2">
            <a:extLst>
              <a:ext uri="{FF2B5EF4-FFF2-40B4-BE49-F238E27FC236}">
                <a16:creationId xmlns:a16="http://schemas.microsoft.com/office/drawing/2014/main" id="{074EEAC6-74DD-CB8C-5BDE-901C537324B1}"/>
              </a:ext>
            </a:extLst>
          </p:cNvPr>
          <p:cNvSpPr txBox="1">
            <a:spLocks noGrp="1"/>
          </p:cNvSpPr>
          <p:nvPr>
            <p:ph idx="1"/>
          </p:nvPr>
        </p:nvSpPr>
        <p:spPr>
          <a:xfrm>
            <a:off x="447818" y="601199"/>
            <a:ext cx="11292840" cy="4204804"/>
          </a:xfrm>
        </p:spPr>
        <p:txBody>
          <a:bodyPr/>
          <a:lstStyle>
            <a:lvl1pPr>
              <a:spcBef>
                <a:spcPts val="500"/>
              </a:spcBef>
              <a:defRPr sz="2000"/>
            </a:lvl1pPr>
            <a:lvl2pPr>
              <a:defRPr sz="1800"/>
            </a:lvl2pPr>
            <a:lvl3pPr>
              <a:spcBef>
                <a:spcPts val="400"/>
              </a:spcBef>
              <a:defRPr sz="1600"/>
            </a:lvl3pPr>
            <a:lvl4pPr>
              <a:defRPr sz="1400"/>
            </a:lvl4pPr>
            <a:lvl5pPr>
              <a:defRPr sz="14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3">
            <a:extLst>
              <a:ext uri="{FF2B5EF4-FFF2-40B4-BE49-F238E27FC236}">
                <a16:creationId xmlns:a16="http://schemas.microsoft.com/office/drawing/2014/main" id="{29689216-51D8-C097-0DDC-C517B58530E9}"/>
              </a:ext>
            </a:extLst>
          </p:cNvPr>
          <p:cNvSpPr txBox="1">
            <a:spLocks noGrp="1"/>
          </p:cNvSpPr>
          <p:nvPr>
            <p:ph type="body" idx="2"/>
          </p:nvPr>
        </p:nvSpPr>
        <p:spPr>
          <a:xfrm>
            <a:off x="5740822" y="5262298"/>
            <a:ext cx="5869990" cy="689512"/>
          </a:xfrm>
        </p:spPr>
        <p:txBody>
          <a:bodyPr/>
          <a:lstStyle>
            <a:lvl1pPr marL="0" indent="0" algn="r">
              <a:spcBef>
                <a:spcPts val="300"/>
              </a:spcBef>
              <a:buNone/>
              <a:defRPr sz="1100">
                <a:solidFill>
                  <a:srgbClr val="FFFFFF"/>
                </a:solidFill>
              </a:defRPr>
            </a:lvl1pPr>
          </a:lstStyle>
          <a:p>
            <a:pPr lvl="0"/>
            <a:r>
              <a:rPr lang="it-IT"/>
              <a:t>Fare clic per modificare gli stili del testo dello schema</a:t>
            </a:r>
          </a:p>
        </p:txBody>
      </p:sp>
      <p:sp>
        <p:nvSpPr>
          <p:cNvPr id="6" name="Date Placeholder 4">
            <a:extLst>
              <a:ext uri="{FF2B5EF4-FFF2-40B4-BE49-F238E27FC236}">
                <a16:creationId xmlns:a16="http://schemas.microsoft.com/office/drawing/2014/main" id="{1B95D1CD-A39E-B9CF-BB48-4375003320CB}"/>
              </a:ext>
            </a:extLst>
          </p:cNvPr>
          <p:cNvSpPr txBox="1">
            <a:spLocks noGrp="1"/>
          </p:cNvSpPr>
          <p:nvPr>
            <p:ph type="dt" sz="half" idx="7"/>
          </p:nvPr>
        </p:nvSpPr>
        <p:spPr/>
        <p:txBody>
          <a:bodyPr/>
          <a:lstStyle>
            <a:lvl1pPr>
              <a:defRPr>
                <a:solidFill>
                  <a:srgbClr val="2F5AAC"/>
                </a:solidFill>
              </a:defRPr>
            </a:lvl1pPr>
          </a:lstStyle>
          <a:p>
            <a:pPr lvl="0"/>
            <a:fld id="{8CB7A2A7-2F5D-411B-AA82-6984513763D5}" type="datetime1">
              <a:rPr lang="en-US"/>
              <a:pPr lvl="0"/>
              <a:t>5/17/2022</a:t>
            </a:fld>
            <a:endParaRPr lang="en-US"/>
          </a:p>
        </p:txBody>
      </p:sp>
      <p:sp>
        <p:nvSpPr>
          <p:cNvPr id="7" name="Footer Placeholder 5">
            <a:extLst>
              <a:ext uri="{FF2B5EF4-FFF2-40B4-BE49-F238E27FC236}">
                <a16:creationId xmlns:a16="http://schemas.microsoft.com/office/drawing/2014/main" id="{A65A2EA0-1066-768F-45DF-B567A72BC9E2}"/>
              </a:ext>
            </a:extLst>
          </p:cNvPr>
          <p:cNvSpPr txBox="1">
            <a:spLocks noGrp="1"/>
          </p:cNvSpPr>
          <p:nvPr>
            <p:ph type="ftr" sz="quarter" idx="9"/>
          </p:nvPr>
        </p:nvSpPr>
        <p:spPr/>
        <p:txBody>
          <a:bodyPr/>
          <a:lstStyle>
            <a:lvl1pPr>
              <a:defRPr>
                <a:solidFill>
                  <a:srgbClr val="2F5AAC"/>
                </a:solidFill>
              </a:defRPr>
            </a:lvl1pPr>
          </a:lstStyle>
          <a:p>
            <a:pPr lvl="0"/>
            <a:endParaRPr lang="en-US"/>
          </a:p>
        </p:txBody>
      </p:sp>
      <p:sp>
        <p:nvSpPr>
          <p:cNvPr id="8" name="Slide Number Placeholder 6">
            <a:extLst>
              <a:ext uri="{FF2B5EF4-FFF2-40B4-BE49-F238E27FC236}">
                <a16:creationId xmlns:a16="http://schemas.microsoft.com/office/drawing/2014/main" id="{29D9A46E-7B9F-4A7E-0119-5FEB9C433718}"/>
              </a:ext>
            </a:extLst>
          </p:cNvPr>
          <p:cNvSpPr txBox="1">
            <a:spLocks noGrp="1"/>
          </p:cNvSpPr>
          <p:nvPr>
            <p:ph type="sldNum" sz="quarter" idx="8"/>
          </p:nvPr>
        </p:nvSpPr>
        <p:spPr/>
        <p:txBody>
          <a:bodyPr/>
          <a:lstStyle>
            <a:lvl1pPr>
              <a:defRPr>
                <a:solidFill>
                  <a:srgbClr val="2F5AAC"/>
                </a:solidFill>
              </a:defRPr>
            </a:lvl1pPr>
          </a:lstStyle>
          <a:p>
            <a:pPr lvl="0"/>
            <a:fld id="{4870EAA3-47CC-45C9-8B45-7D88965599E2}" type="slidenum">
              <a:t>‹N›</a:t>
            </a:fld>
            <a:endParaRPr lang="en-US"/>
          </a:p>
        </p:txBody>
      </p:sp>
    </p:spTree>
    <p:extLst>
      <p:ext uri="{BB962C8B-B14F-4D97-AF65-F5344CB8AC3E}">
        <p14:creationId xmlns:p14="http://schemas.microsoft.com/office/powerpoint/2010/main" val="497178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B0E3D-9B7F-7A8E-F2FB-EF2940C60099}"/>
              </a:ext>
            </a:extLst>
          </p:cNvPr>
          <p:cNvSpPr txBox="1">
            <a:spLocks noGrp="1"/>
          </p:cNvSpPr>
          <p:nvPr>
            <p:ph type="title"/>
          </p:nvPr>
        </p:nvSpPr>
        <p:spPr>
          <a:xfrm>
            <a:off x="581192" y="4693386"/>
            <a:ext cx="11029611" cy="566735"/>
          </a:xfrm>
        </p:spPr>
        <p:txBody>
          <a:bodyPr/>
          <a:lstStyle>
            <a:lvl1pPr>
              <a:defRPr sz="2400">
                <a:solidFill>
                  <a:srgbClr val="1A3260"/>
                </a:solidFill>
              </a:defRPr>
            </a:lvl1pPr>
          </a:lstStyle>
          <a:p>
            <a:pPr lvl="0"/>
            <a:r>
              <a:rPr lang="it-IT"/>
              <a:t>Fare clic per modificare lo stile del titolo dello schema</a:t>
            </a:r>
            <a:endParaRPr lang="en-US"/>
          </a:p>
        </p:txBody>
      </p:sp>
      <p:sp>
        <p:nvSpPr>
          <p:cNvPr id="3" name="Picture Placeholder 2">
            <a:extLst>
              <a:ext uri="{FF2B5EF4-FFF2-40B4-BE49-F238E27FC236}">
                <a16:creationId xmlns:a16="http://schemas.microsoft.com/office/drawing/2014/main" id="{C13417EE-C7A5-0B5B-2906-1FBD97139540}"/>
              </a:ext>
            </a:extLst>
          </p:cNvPr>
          <p:cNvSpPr txBox="1">
            <a:spLocks noGrp="1"/>
          </p:cNvSpPr>
          <p:nvPr>
            <p:ph type="pic" idx="1"/>
          </p:nvPr>
        </p:nvSpPr>
        <p:spPr>
          <a:xfrm>
            <a:off x="447818" y="599727"/>
            <a:ext cx="11290855" cy="3557253"/>
          </a:xfrm>
        </p:spPr>
        <p:txBody>
          <a:bodyPr anchor="t" anchorCtr="1"/>
          <a:lstStyle>
            <a:lvl1pPr marL="0" indent="0" algn="ctr">
              <a:buNone/>
              <a:defRPr sz="1600"/>
            </a:lvl1pPr>
          </a:lstStyle>
          <a:p>
            <a:pPr lvl="0"/>
            <a:r>
              <a:rPr lang="it-IT"/>
              <a:t>Fare clic sull'icona per inserire un'immagine</a:t>
            </a:r>
            <a:endParaRPr lang="en-US"/>
          </a:p>
        </p:txBody>
      </p:sp>
      <p:sp>
        <p:nvSpPr>
          <p:cNvPr id="4" name="Text Placeholder 3">
            <a:extLst>
              <a:ext uri="{FF2B5EF4-FFF2-40B4-BE49-F238E27FC236}">
                <a16:creationId xmlns:a16="http://schemas.microsoft.com/office/drawing/2014/main" id="{91DD2400-1AE4-7BD4-610F-E7006C0A96D4}"/>
              </a:ext>
            </a:extLst>
          </p:cNvPr>
          <p:cNvSpPr txBox="1">
            <a:spLocks noGrp="1"/>
          </p:cNvSpPr>
          <p:nvPr>
            <p:ph type="body" idx="2"/>
          </p:nvPr>
        </p:nvSpPr>
        <p:spPr>
          <a:xfrm>
            <a:off x="581192" y="5260122"/>
            <a:ext cx="11029620" cy="598666"/>
          </a:xfrm>
        </p:spPr>
        <p:txBody>
          <a:bodyPr/>
          <a:lstStyle>
            <a:lvl1pPr marL="0" indent="0">
              <a:spcBef>
                <a:spcPts val="300"/>
              </a:spcBef>
              <a:buNone/>
              <a:defRPr sz="1200"/>
            </a:lvl1pPr>
          </a:lstStyle>
          <a:p>
            <a:pPr lvl="0"/>
            <a:r>
              <a:rPr lang="it-IT"/>
              <a:t>Fare clic per modificare gli stili del testo dello schema</a:t>
            </a:r>
          </a:p>
        </p:txBody>
      </p:sp>
      <p:sp>
        <p:nvSpPr>
          <p:cNvPr id="5" name="Date Placeholder 4">
            <a:extLst>
              <a:ext uri="{FF2B5EF4-FFF2-40B4-BE49-F238E27FC236}">
                <a16:creationId xmlns:a16="http://schemas.microsoft.com/office/drawing/2014/main" id="{A32B7CB8-C75E-65FB-89A0-6C1826F26706}"/>
              </a:ext>
            </a:extLst>
          </p:cNvPr>
          <p:cNvSpPr txBox="1">
            <a:spLocks noGrp="1"/>
          </p:cNvSpPr>
          <p:nvPr>
            <p:ph type="dt" sz="half" idx="7"/>
          </p:nvPr>
        </p:nvSpPr>
        <p:spPr/>
        <p:txBody>
          <a:bodyPr/>
          <a:lstStyle>
            <a:lvl1pPr>
              <a:defRPr/>
            </a:lvl1pPr>
          </a:lstStyle>
          <a:p>
            <a:pPr lvl="0"/>
            <a:fld id="{D7EAF564-7FA5-4879-8387-4437513938FC}" type="datetime1">
              <a:rPr lang="en-US"/>
              <a:pPr lvl="0"/>
              <a:t>5/17/2022</a:t>
            </a:fld>
            <a:endParaRPr lang="en-US"/>
          </a:p>
        </p:txBody>
      </p:sp>
      <p:sp>
        <p:nvSpPr>
          <p:cNvPr id="6" name="Footer Placeholder 5">
            <a:extLst>
              <a:ext uri="{FF2B5EF4-FFF2-40B4-BE49-F238E27FC236}">
                <a16:creationId xmlns:a16="http://schemas.microsoft.com/office/drawing/2014/main" id="{64805FFD-1486-5BC0-F9DD-4E536E16D6F7}"/>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A2157DB2-13C2-1E11-BBE4-2067386430CB}"/>
              </a:ext>
            </a:extLst>
          </p:cNvPr>
          <p:cNvSpPr txBox="1">
            <a:spLocks noGrp="1"/>
          </p:cNvSpPr>
          <p:nvPr>
            <p:ph type="sldNum" sz="quarter" idx="8"/>
          </p:nvPr>
        </p:nvSpPr>
        <p:spPr/>
        <p:txBody>
          <a:bodyPr/>
          <a:lstStyle>
            <a:lvl1pPr>
              <a:defRPr/>
            </a:lvl1pPr>
          </a:lstStyle>
          <a:p>
            <a:pPr lvl="0"/>
            <a:fld id="{E75FEFD4-8964-4206-AA6A-1EBF4F27A6F4}" type="slidenum">
              <a:t>‹N›</a:t>
            </a:fld>
            <a:endParaRPr lang="en-US"/>
          </a:p>
        </p:txBody>
      </p:sp>
    </p:spTree>
    <p:extLst>
      <p:ext uri="{BB962C8B-B14F-4D97-AF65-F5344CB8AC3E}">
        <p14:creationId xmlns:p14="http://schemas.microsoft.com/office/powerpoint/2010/main" val="1915531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BEC7AB-E840-61CA-20B2-98771347D12B}"/>
              </a:ext>
            </a:extLst>
          </p:cNvPr>
          <p:cNvSpPr txBox="1">
            <a:spLocks noGrp="1"/>
          </p:cNvSpPr>
          <p:nvPr>
            <p:ph type="title"/>
          </p:nvPr>
        </p:nvSpPr>
        <p:spPr>
          <a:xfrm>
            <a:off x="581192" y="705121"/>
            <a:ext cx="11029611" cy="1189552"/>
          </a:xfrm>
          <a:prstGeom prst="rect">
            <a:avLst/>
          </a:prstGeom>
          <a:noFill/>
          <a:ln>
            <a:noFill/>
          </a:ln>
        </p:spPr>
        <p:txBody>
          <a:bodyPr vert="horz" wrap="square" lIns="91440" tIns="45720" rIns="91440" bIns="45720" anchor="b" anchorCtr="0" compatLnSpc="1">
            <a:normAutofit/>
          </a:bodyPr>
          <a:lstStyle/>
          <a:p>
            <a:pPr lvl="0"/>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894B3BA8-CF4E-69A1-B98D-6A4CB9B0E40C}"/>
              </a:ext>
            </a:extLst>
          </p:cNvPr>
          <p:cNvSpPr txBox="1">
            <a:spLocks noGrp="1"/>
          </p:cNvSpPr>
          <p:nvPr>
            <p:ph type="body" idx="1"/>
          </p:nvPr>
        </p:nvSpPr>
        <p:spPr>
          <a:xfrm>
            <a:off x="581192" y="2335999"/>
            <a:ext cx="11029611" cy="3522790"/>
          </a:xfrm>
          <a:prstGeom prst="rect">
            <a:avLst/>
          </a:prstGeom>
          <a:noFill/>
          <a:ln>
            <a:noFill/>
          </a:ln>
        </p:spPr>
        <p:txBody>
          <a:bodyPr vert="horz" wrap="square" lIns="91440" tIns="45720" rIns="91440" bIns="45720" anchor="ctr" anchorCtr="0" compatLnSpc="1">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9F522785-8680-2580-2B96-E9448498F9C0}"/>
              </a:ext>
            </a:extLst>
          </p:cNvPr>
          <p:cNvSpPr txBox="1">
            <a:spLocks noGrp="1"/>
          </p:cNvSpPr>
          <p:nvPr>
            <p:ph type="dt" sz="half" idx="2"/>
          </p:nvPr>
        </p:nvSpPr>
        <p:spPr>
          <a:xfrm>
            <a:off x="7605951" y="5956136"/>
            <a:ext cx="2844798" cy="365129"/>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900" b="0" i="0" u="none" strike="noStrike" kern="1200" cap="none" spc="0" baseline="0">
                <a:solidFill>
                  <a:srgbClr val="4590B8"/>
                </a:solidFill>
                <a:uFillTx/>
                <a:latin typeface="Gill Sans MT"/>
              </a:defRPr>
            </a:lvl1pPr>
          </a:lstStyle>
          <a:p>
            <a:pPr lvl="0"/>
            <a:fld id="{ECA58052-44EC-4B99-8863-7D1E7F2DBF0E}" type="datetime1">
              <a:rPr lang="en-US"/>
              <a:pPr lvl="0"/>
              <a:t>5/17/2022</a:t>
            </a:fld>
            <a:endParaRPr lang="en-US"/>
          </a:p>
        </p:txBody>
      </p:sp>
      <p:sp>
        <p:nvSpPr>
          <p:cNvPr id="5" name="Footer Placeholder 4">
            <a:extLst>
              <a:ext uri="{FF2B5EF4-FFF2-40B4-BE49-F238E27FC236}">
                <a16:creationId xmlns:a16="http://schemas.microsoft.com/office/drawing/2014/main" id="{6B3156DB-E9A5-A7DF-F71B-1D6335665874}"/>
              </a:ext>
            </a:extLst>
          </p:cNvPr>
          <p:cNvSpPr txBox="1">
            <a:spLocks noGrp="1"/>
          </p:cNvSpPr>
          <p:nvPr>
            <p:ph type="ftr" sz="quarter" idx="3"/>
          </p:nvPr>
        </p:nvSpPr>
        <p:spPr>
          <a:xfrm>
            <a:off x="581192" y="5951811"/>
            <a:ext cx="6917207" cy="365129"/>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en-US" sz="900" b="0" i="0" u="none" strike="noStrike" kern="1200" cap="all" spc="0" baseline="0">
                <a:solidFill>
                  <a:srgbClr val="4590B8"/>
                </a:solidFill>
                <a:uFillTx/>
                <a:latin typeface="Gill Sans MT"/>
              </a:defRPr>
            </a:lvl1pPr>
          </a:lstStyle>
          <a:p>
            <a:pPr lvl="0"/>
            <a:endParaRPr lang="en-US"/>
          </a:p>
        </p:txBody>
      </p:sp>
      <p:sp>
        <p:nvSpPr>
          <p:cNvPr id="6" name="Slide Number Placeholder 5">
            <a:extLst>
              <a:ext uri="{FF2B5EF4-FFF2-40B4-BE49-F238E27FC236}">
                <a16:creationId xmlns:a16="http://schemas.microsoft.com/office/drawing/2014/main" id="{01F55ED1-E275-D1A6-562E-2EF987B35667}"/>
              </a:ext>
            </a:extLst>
          </p:cNvPr>
          <p:cNvSpPr txBox="1">
            <a:spLocks noGrp="1"/>
          </p:cNvSpPr>
          <p:nvPr>
            <p:ph type="sldNum" sz="quarter" idx="4"/>
          </p:nvPr>
        </p:nvSpPr>
        <p:spPr>
          <a:xfrm>
            <a:off x="10558302" y="5956136"/>
            <a:ext cx="1052510" cy="365129"/>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900" b="0" i="0" u="none" strike="noStrike" kern="1200" cap="none" spc="0" baseline="0">
                <a:solidFill>
                  <a:srgbClr val="4590B8"/>
                </a:solidFill>
                <a:uFillTx/>
                <a:latin typeface="Gill Sans MT"/>
              </a:defRPr>
            </a:lvl1pPr>
          </a:lstStyle>
          <a:p>
            <a:pPr lvl="0"/>
            <a:fld id="{027A7639-8199-49FA-8D58-19DF773C4DB2}" type="slidenum">
              <a:t>‹N›</a:t>
            </a:fld>
            <a:endParaRPr lang="en-US"/>
          </a:p>
        </p:txBody>
      </p:sp>
      <p:sp>
        <p:nvSpPr>
          <p:cNvPr id="7" name="Rectangle 8">
            <a:extLst>
              <a:ext uri="{FF2B5EF4-FFF2-40B4-BE49-F238E27FC236}">
                <a16:creationId xmlns:a16="http://schemas.microsoft.com/office/drawing/2014/main" id="{F1EC0170-5994-DB10-BA68-85459745DA97}"/>
              </a:ext>
            </a:extLst>
          </p:cNvPr>
          <p:cNvSpPr/>
          <p:nvPr/>
        </p:nvSpPr>
        <p:spPr>
          <a:xfrm>
            <a:off x="446538" y="457200"/>
            <a:ext cx="3703320" cy="94997"/>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8" name="Rectangle 9">
            <a:extLst>
              <a:ext uri="{FF2B5EF4-FFF2-40B4-BE49-F238E27FC236}">
                <a16:creationId xmlns:a16="http://schemas.microsoft.com/office/drawing/2014/main" id="{3774A7C4-CC38-E038-796D-07BA711B0EA8}"/>
              </a:ext>
            </a:extLst>
          </p:cNvPr>
          <p:cNvSpPr/>
          <p:nvPr/>
        </p:nvSpPr>
        <p:spPr>
          <a:xfrm>
            <a:off x="8042148" y="453642"/>
            <a:ext cx="3703320" cy="98554"/>
          </a:xfrm>
          <a:prstGeom prst="rect">
            <a:avLst/>
          </a:prstGeom>
          <a:solidFill>
            <a:srgbClr val="969FA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9" name="Rectangle 10">
            <a:extLst>
              <a:ext uri="{FF2B5EF4-FFF2-40B4-BE49-F238E27FC236}">
                <a16:creationId xmlns:a16="http://schemas.microsoft.com/office/drawing/2014/main" id="{1F54B955-1296-450A-6424-C0B325320AD6}"/>
              </a:ext>
            </a:extLst>
          </p:cNvPr>
          <p:cNvSpPr/>
          <p:nvPr/>
        </p:nvSpPr>
        <p:spPr>
          <a:xfrm>
            <a:off x="4241828" y="457200"/>
            <a:ext cx="3703320" cy="91440"/>
          </a:xfrm>
          <a:prstGeom prst="rect">
            <a:avLst/>
          </a:prstGeom>
          <a:solidFill>
            <a:srgbClr val="4590B8"/>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457200" rtl="0" fontAlgn="auto" hangingPunct="1">
        <a:lnSpc>
          <a:spcPct val="100000"/>
        </a:lnSpc>
        <a:spcBef>
          <a:spcPts val="0"/>
        </a:spcBef>
        <a:spcAft>
          <a:spcPts val="0"/>
        </a:spcAft>
        <a:buNone/>
        <a:tabLst/>
        <a:defRPr lang="it-IT" sz="2800" b="0" i="0" u="none" strike="noStrike" kern="1200" cap="all" spc="0" baseline="0">
          <a:solidFill>
            <a:srgbClr val="FFFFFF"/>
          </a:solidFill>
          <a:uFillTx/>
          <a:latin typeface="Gill Sans MT"/>
        </a:defRPr>
      </a:lvl1pPr>
    </p:titleStyle>
    <p:bodyStyle>
      <a:lvl1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lang="it-IT" sz="1800" b="0" i="0" u="none" strike="noStrike" kern="1200" cap="none" spc="0" baseline="0">
          <a:solidFill>
            <a:srgbClr val="3D3D3D"/>
          </a:solidFill>
          <a:uFillTx/>
          <a:latin typeface="Gill Sans MT"/>
        </a:defRPr>
      </a:lvl1pPr>
      <a:lvl2pPr marL="630003" marR="0" lvl="1"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lang="it-IT" sz="1600" b="0" i="0" u="none" strike="noStrike" kern="1200" cap="none" spc="0" baseline="0">
          <a:solidFill>
            <a:srgbClr val="3D3D3D"/>
          </a:solidFill>
          <a:uFillTx/>
          <a:latin typeface="Gill Sans MT"/>
        </a:defRPr>
      </a:lvl2pPr>
      <a:lvl3pPr marL="899998" marR="0" lvl="2" indent="-270004" algn="l" defTabSz="457200" rtl="0" fontAlgn="auto" hangingPunct="1">
        <a:lnSpc>
          <a:spcPct val="100000"/>
        </a:lnSpc>
        <a:spcBef>
          <a:spcPts val="300"/>
        </a:spcBef>
        <a:spcAft>
          <a:spcPts val="600"/>
        </a:spcAft>
        <a:buClr>
          <a:srgbClr val="4590B8"/>
        </a:buClr>
        <a:buSzPct val="92000"/>
        <a:buFont typeface="Wingdings 2" pitchFamily="18"/>
        <a:buChar char=""/>
        <a:tabLst/>
        <a:defRPr lang="it-IT" sz="1400" b="0" i="0" u="none" strike="noStrike" kern="1200" cap="none" spc="0" baseline="0">
          <a:solidFill>
            <a:srgbClr val="3D3D3D"/>
          </a:solidFill>
          <a:uFillTx/>
          <a:latin typeface="Gill Sans MT"/>
        </a:defRPr>
      </a:lvl3pPr>
      <a:lvl4pPr marL="1242002" marR="0" lvl="3" indent="-234004" algn="l" defTabSz="457200" rtl="0" fontAlgn="auto" hangingPunct="1">
        <a:lnSpc>
          <a:spcPct val="100000"/>
        </a:lnSpc>
        <a:spcBef>
          <a:spcPts val="300"/>
        </a:spcBef>
        <a:spcAft>
          <a:spcPts val="600"/>
        </a:spcAft>
        <a:buClr>
          <a:srgbClr val="4590B8"/>
        </a:buClr>
        <a:buSzPct val="92000"/>
        <a:buFont typeface="Wingdings 2" pitchFamily="18"/>
        <a:buChar char=""/>
        <a:tabLst/>
        <a:defRPr lang="it-IT" sz="1200" b="0" i="0" u="none" strike="noStrike" kern="1200" cap="none" spc="0" baseline="0">
          <a:solidFill>
            <a:srgbClr val="3D3D3D"/>
          </a:solidFill>
          <a:uFillTx/>
          <a:latin typeface="Gill Sans MT"/>
        </a:defRPr>
      </a:lvl4pPr>
      <a:lvl5pPr marL="1602001" marR="0" lvl="4" indent="-234004" algn="l" defTabSz="457200" rtl="0" fontAlgn="auto" hangingPunct="1">
        <a:lnSpc>
          <a:spcPct val="100000"/>
        </a:lnSpc>
        <a:spcBef>
          <a:spcPts val="300"/>
        </a:spcBef>
        <a:spcAft>
          <a:spcPts val="600"/>
        </a:spcAft>
        <a:buClr>
          <a:srgbClr val="4590B8"/>
        </a:buClr>
        <a:buSzPct val="92000"/>
        <a:buFont typeface="Wingdings 2" pitchFamily="18"/>
        <a:buChar char=""/>
        <a:tabLst/>
        <a:defRPr lang="it-IT" sz="1200" b="0" i="0" u="none" strike="noStrike" kern="1200" cap="none" spc="0" baseline="0">
          <a:solidFill>
            <a:srgbClr val="3D3D3D"/>
          </a:solidFill>
          <a:uFillTx/>
          <a:latin typeface="Gill Sans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sv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ivochan/HuntTheWumpus_App"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solidFill>
          <a:srgbClr val="FFFFFF"/>
        </a:solidFill>
        <a:effectLst/>
      </p:bgPr>
    </p:bg>
    <p:spTree>
      <p:nvGrpSpPr>
        <p:cNvPr id="1" name=""/>
        <p:cNvGrpSpPr/>
        <p:nvPr/>
      </p:nvGrpSpPr>
      <p:grpSpPr>
        <a:xfrm>
          <a:off x="0" y="0"/>
          <a:ext cx="0" cy="0"/>
          <a:chOff x="0" y="0"/>
          <a:chExt cx="0" cy="0"/>
        </a:xfrm>
      </p:grpSpPr>
      <p:sp>
        <p:nvSpPr>
          <p:cNvPr id="2" name="Rectangle 22">
            <a:extLst>
              <a:ext uri="{FF2B5EF4-FFF2-40B4-BE49-F238E27FC236}">
                <a16:creationId xmlns:a16="http://schemas.microsoft.com/office/drawing/2014/main" id="{C28B63FE-F142-EB7B-2D06-7E750D0F9C9A}"/>
              </a:ext>
            </a:extLst>
          </p:cNvPr>
          <p:cNvSpPr>
            <a:spLocks noMove="1" noResize="1"/>
          </p:cNvSpPr>
          <p:nvPr/>
        </p:nvSpPr>
        <p:spPr>
          <a:xfrm>
            <a:off x="0"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pic>
        <p:nvPicPr>
          <p:cNvPr id="3" name="Immagine 4">
            <a:extLst>
              <a:ext uri="{FF2B5EF4-FFF2-40B4-BE49-F238E27FC236}">
                <a16:creationId xmlns:a16="http://schemas.microsoft.com/office/drawing/2014/main" id="{A3C7D32A-66F0-CB1C-35B4-1A496D017212}"/>
              </a:ext>
            </a:extLst>
          </p:cNvPr>
          <p:cNvPicPr>
            <a:picLocks noChangeAspect="1"/>
          </p:cNvPicPr>
          <p:nvPr/>
        </p:nvPicPr>
        <p:blipFill>
          <a:blip r:embed="rId2"/>
          <a:srcRect t="9092" r="31809" b="-14"/>
          <a:stretch>
            <a:fillRect/>
          </a:stretch>
        </p:blipFill>
        <p:spPr>
          <a:xfrm>
            <a:off x="18" y="9"/>
            <a:ext cx="12191978" cy="6857990"/>
          </a:xfrm>
          <a:prstGeom prst="rect">
            <a:avLst/>
          </a:prstGeom>
          <a:noFill/>
          <a:ln cap="flat">
            <a:noFill/>
          </a:ln>
        </p:spPr>
      </p:pic>
      <p:sp>
        <p:nvSpPr>
          <p:cNvPr id="4" name="Rectangle 24">
            <a:extLst>
              <a:ext uri="{FF2B5EF4-FFF2-40B4-BE49-F238E27FC236}">
                <a16:creationId xmlns:a16="http://schemas.microsoft.com/office/drawing/2014/main" id="{5D6B0C22-8589-2E29-5C8B-285A84B996FC}"/>
              </a:ext>
            </a:extLst>
          </p:cNvPr>
          <p:cNvSpPr>
            <a:spLocks noMove="1" noResize="1"/>
          </p:cNvSpPr>
          <p:nvPr/>
        </p:nvSpPr>
        <p:spPr>
          <a:xfrm>
            <a:off x="446538" y="457200"/>
            <a:ext cx="3703320" cy="94997"/>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5" name="Rectangle 26">
            <a:extLst>
              <a:ext uri="{FF2B5EF4-FFF2-40B4-BE49-F238E27FC236}">
                <a16:creationId xmlns:a16="http://schemas.microsoft.com/office/drawing/2014/main" id="{DB3C643D-5B3A-F8A6-1ED5-64BD599A30D0}"/>
              </a:ext>
            </a:extLst>
          </p:cNvPr>
          <p:cNvSpPr>
            <a:spLocks noMove="1" noResize="1"/>
          </p:cNvSpPr>
          <p:nvPr/>
        </p:nvSpPr>
        <p:spPr>
          <a:xfrm>
            <a:off x="4241828" y="457200"/>
            <a:ext cx="3703320" cy="91440"/>
          </a:xfrm>
          <a:prstGeom prst="rect">
            <a:avLst/>
          </a:prstGeom>
          <a:solidFill>
            <a:srgbClr val="4590B8"/>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6" name="Rectangle 28">
            <a:extLst>
              <a:ext uri="{FF2B5EF4-FFF2-40B4-BE49-F238E27FC236}">
                <a16:creationId xmlns:a16="http://schemas.microsoft.com/office/drawing/2014/main" id="{09CFDF0F-64AC-B2AB-854D-4250A5043B5C}"/>
              </a:ext>
            </a:extLst>
          </p:cNvPr>
          <p:cNvSpPr>
            <a:spLocks noMove="1" noResize="1"/>
          </p:cNvSpPr>
          <p:nvPr/>
        </p:nvSpPr>
        <p:spPr>
          <a:xfrm>
            <a:off x="8042148" y="453642"/>
            <a:ext cx="3703320" cy="98554"/>
          </a:xfrm>
          <a:prstGeom prst="rect">
            <a:avLst/>
          </a:prstGeom>
          <a:solidFill>
            <a:srgbClr val="969FA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7" name="CasellaDiTesto 25">
            <a:extLst>
              <a:ext uri="{FF2B5EF4-FFF2-40B4-BE49-F238E27FC236}">
                <a16:creationId xmlns:a16="http://schemas.microsoft.com/office/drawing/2014/main" id="{F604B4E0-C043-8258-214F-46DC2B22FB6A}"/>
              </a:ext>
            </a:extLst>
          </p:cNvPr>
          <p:cNvSpPr txBox="1"/>
          <p:nvPr/>
        </p:nvSpPr>
        <p:spPr>
          <a:xfrm>
            <a:off x="2994687" y="3625751"/>
            <a:ext cx="6197602" cy="64633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800" b="0" i="0" u="none" strike="noStrike" kern="1200" cap="none" spc="0" baseline="0">
                <a:solidFill>
                  <a:srgbClr val="19AAC9"/>
                </a:solidFill>
                <a:uFillTx/>
                <a:latin typeface="Gill Sans MT"/>
              </a:rPr>
              <a:t>Corso di Laurea Magistrale in Ingegneria dell’Automazione</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800" b="0" i="0" u="none" strike="noStrike" kern="1200" cap="none" spc="0" baseline="0">
                <a:solidFill>
                  <a:srgbClr val="19AAC9"/>
                </a:solidFill>
                <a:uFillTx/>
                <a:latin typeface="Gill Sans MT"/>
              </a:rPr>
              <a:t>A.A. 2021/2022</a:t>
            </a:r>
          </a:p>
        </p:txBody>
      </p:sp>
      <p:pic>
        <p:nvPicPr>
          <p:cNvPr id="8" name="Immagine 38" descr="Immagine che contiene testo&#10;&#10;Descrizione generata automaticamente">
            <a:extLst>
              <a:ext uri="{FF2B5EF4-FFF2-40B4-BE49-F238E27FC236}">
                <a16:creationId xmlns:a16="http://schemas.microsoft.com/office/drawing/2014/main" id="{11320ADA-E8FD-1FE0-9AC6-2E8798F6FC93}"/>
              </a:ext>
            </a:extLst>
          </p:cNvPr>
          <p:cNvPicPr>
            <a:picLocks noChangeAspect="1"/>
          </p:cNvPicPr>
          <p:nvPr/>
        </p:nvPicPr>
        <p:blipFill>
          <a:blip r:embed="rId3"/>
          <a:stretch>
            <a:fillRect/>
          </a:stretch>
        </p:blipFill>
        <p:spPr>
          <a:xfrm>
            <a:off x="4114864" y="946532"/>
            <a:ext cx="3957248" cy="1732705"/>
          </a:xfrm>
          <a:prstGeom prst="rect">
            <a:avLst/>
          </a:prstGeom>
          <a:noFill/>
          <a:ln cap="flat">
            <a:noFill/>
          </a:ln>
        </p:spPr>
      </p:pic>
      <p:sp>
        <p:nvSpPr>
          <p:cNvPr id="9" name="Titolo 4">
            <a:extLst>
              <a:ext uri="{FF2B5EF4-FFF2-40B4-BE49-F238E27FC236}">
                <a16:creationId xmlns:a16="http://schemas.microsoft.com/office/drawing/2014/main" id="{CCFFA578-8C26-3219-C4A6-CBD06224BB15}"/>
              </a:ext>
            </a:extLst>
          </p:cNvPr>
          <p:cNvSpPr txBox="1"/>
          <p:nvPr/>
        </p:nvSpPr>
        <p:spPr>
          <a:xfrm>
            <a:off x="940451" y="4436458"/>
            <a:ext cx="10306065" cy="1475009"/>
          </a:xfrm>
          <a:prstGeom prst="rect">
            <a:avLst/>
          </a:prstGeom>
          <a:solidFill>
            <a:srgbClr val="00124C"/>
          </a:solidFill>
          <a:ln cap="flat">
            <a:noFill/>
          </a:ln>
        </p:spPr>
        <p:txBody>
          <a:bodyPr vert="horz" wrap="square" lIns="91440" tIns="45720" rIns="91440" bIns="45720" anchor="t"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800" b="0" i="0" u="none" strike="noStrike" kern="1200" cap="all" spc="0" baseline="0">
                <a:solidFill>
                  <a:srgbClr val="EBEBEB"/>
                </a:solidFill>
                <a:uFillTx/>
                <a:latin typeface="Gill Sans MT"/>
              </a:rPr>
              <a:t>Agenti software  ed implementazione in android</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2800" b="0" i="0" u="none" strike="noStrike" kern="1200" cap="all" spc="0" baseline="0">
              <a:solidFill>
                <a:srgbClr val="8FE0F1"/>
              </a:solidFill>
              <a:uFillTx/>
              <a:latin typeface="Gill Sans MT"/>
            </a:endParaRP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600" b="0" i="0" u="none" strike="noStrike" kern="1200" cap="all" spc="0" baseline="0">
                <a:solidFill>
                  <a:srgbClr val="8FE0F1"/>
                </a:solidFill>
                <a:uFillTx/>
                <a:latin typeface="Gill Sans MT"/>
              </a:rPr>
              <a:t>Docente: prof. Pupo		studente: ivonne rizzuto</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2800" b="0" i="0" u="none" strike="noStrike" kern="1200" cap="all" spc="0" baseline="0">
              <a:solidFill>
                <a:srgbClr val="FFFFFF"/>
              </a:solidFill>
              <a:uFillTx/>
              <a:latin typeface="Gill Sans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F4CABD-2301-9E71-58EE-A6823749ABB2}"/>
              </a:ext>
            </a:extLst>
          </p:cNvPr>
          <p:cNvSpPr txBox="1">
            <a:spLocks noGrp="1"/>
          </p:cNvSpPr>
          <p:nvPr>
            <p:ph type="title"/>
          </p:nvPr>
        </p:nvSpPr>
        <p:spPr/>
        <p:txBody>
          <a:bodyPr/>
          <a:lstStyle/>
          <a:p>
            <a:pPr lvl="0"/>
            <a:r>
              <a:rPr lang="it-IT"/>
              <a:t>Formalizzazione di un agente:  Ambiente</a:t>
            </a:r>
          </a:p>
        </p:txBody>
      </p:sp>
      <mc:AlternateContent xmlns:mc="http://schemas.openxmlformats.org/markup-compatibility/2006" xmlns:a14="http://schemas.microsoft.com/office/drawing/2010/main">
        <mc:Choice Requires="a14">
          <p:sp>
            <p:nvSpPr>
              <p:cNvPr id="3" name="CasellaDiTesto 6">
                <a:extLst>
                  <a:ext uri="{FF2B5EF4-FFF2-40B4-BE49-F238E27FC236}">
                    <a16:creationId xmlns:a16="http://schemas.microsoft.com/office/drawing/2014/main" id="{11C19CE0-7A8B-C9AE-B465-EF934C029044}"/>
                  </a:ext>
                </a:extLst>
              </p:cNvPr>
              <p:cNvSpPr txBox="1"/>
              <p:nvPr/>
            </p:nvSpPr>
            <p:spPr>
              <a:xfrm>
                <a:off x="524883" y="1883389"/>
                <a:ext cx="11142238" cy="4974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L’ambiente può essere descritto come un insieme finito di stati istantanei e discreti, definito come:</a:t>
                </a:r>
              </a:p>
              <a:p>
                <a:pPr marL="228600" marR="0" lvl="0" indent="0" algn="ctr"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𝐸</m:t>
                      </m:r>
                      <m:r>
                        <a:rPr lang="it-IT" i="0">
                          <a:latin typeface="Cambria Math" panose="02040503050406030204" pitchFamily="18" charset="0"/>
                        </a:rPr>
                        <m:t>={ </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𝑒</m:t>
                          </m:r>
                        </m:e>
                        <m:sub>
                          <m:r>
                            <a:rPr lang="it-IT" i="0">
                              <a:latin typeface="Cambria Math" panose="02040503050406030204" pitchFamily="18" charset="0"/>
                            </a:rPr>
                            <m:t>0  </m:t>
                          </m:r>
                        </m:sub>
                      </m:sSub>
                      <m:r>
                        <a:rPr lang="it-IT" i="0">
                          <a:latin typeface="Cambria Math" panose="02040503050406030204" pitchFamily="18" charset="0"/>
                        </a:rPr>
                        <m:t>, </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𝑒</m:t>
                          </m:r>
                        </m:e>
                        <m:sub>
                          <m:r>
                            <a:rPr lang="it-IT" i="0">
                              <a:latin typeface="Cambria Math" panose="02040503050406030204" pitchFamily="18" charset="0"/>
                            </a:rPr>
                            <m:t>1</m:t>
                          </m:r>
                        </m:sub>
                      </m:sSub>
                      <m:r>
                        <a:rPr lang="it-IT" i="0">
                          <a:latin typeface="Cambria Math" panose="02040503050406030204" pitchFamily="18" charset="0"/>
                        </a:rPr>
                        <m:t>,…,</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𝑒</m:t>
                          </m:r>
                        </m:e>
                        <m:sub>
                          <m:r>
                            <a:rPr lang="it-IT" i="1">
                              <a:latin typeface="Cambria Math" panose="02040503050406030204" pitchFamily="18" charset="0"/>
                            </a:rPr>
                            <m:t>𝑛</m:t>
                          </m:r>
                        </m:sub>
                      </m:sSub>
                      <m:r>
                        <a:rPr lang="it-IT" i="0">
                          <a:latin typeface="Cambria Math" panose="02040503050406030204" pitchFamily="18" charset="0"/>
                        </a:rPr>
                        <m:t>}</m:t>
                      </m:r>
                    </m:oMath>
                  </m:oMathPara>
                </a14:m>
                <a:endParaRPr lang="it-IT" sz="2000" b="0" i="0" u="none" strike="noStrike" kern="1200" cap="none" spc="0" baseline="0">
                  <a:solidFill>
                    <a:srgbClr val="262626"/>
                  </a:solidFill>
                  <a:uFillTx/>
                  <a:latin typeface="Gill Sans MT" pitchFamily="34"/>
                  <a:ea typeface="Times New Roman" pitchFamily="18"/>
                  <a:cs typeface="Times New Roman" pitchFamily="18"/>
                </a:endParaRP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in cui gli agenti potranno effettuare un numero finito di azioni, rappresentate dall’insieme seguente:</a:t>
                </a:r>
              </a:p>
              <a:p>
                <a:pPr marL="0" marR="0" lvl="0" indent="0" algn="ctr"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14:m>
                  <m:oMath xmlns:m="http://schemas.openxmlformats.org/officeDocument/2006/math">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𝑐</m:t>
                        </m:r>
                      </m:sub>
                    </m:sSub>
                    <m:r>
                      <a:rPr lang="it-IT" i="0">
                        <a:latin typeface="Cambria Math" panose="02040503050406030204" pitchFamily="18" charset="0"/>
                      </a:rPr>
                      <m:t>={</m:t>
                    </m:r>
                    <m:sSub>
                      <m:sSubPr>
                        <m:ctrlPr>
                          <a:rPr lang="it-IT" i="1">
                            <a:solidFill>
                              <a:srgbClr val="836967"/>
                            </a:solidFill>
                            <a:latin typeface="Cambria Math" panose="02040503050406030204" pitchFamily="18" charset="0"/>
                          </a:rPr>
                        </m:ctrlPr>
                      </m:sSubPr>
                      <m:e>
                        <m:r>
                          <a:rPr lang="it-IT" i="0">
                            <a:latin typeface="Cambria Math" panose="02040503050406030204" pitchFamily="18" charset="0"/>
                          </a:rPr>
                          <m:t>∝</m:t>
                        </m:r>
                      </m:e>
                      <m:sub>
                        <m:r>
                          <a:rPr lang="it-IT" i="0">
                            <a:latin typeface="Cambria Math" panose="02040503050406030204" pitchFamily="18" charset="0"/>
                          </a:rPr>
                          <m:t>0</m:t>
                        </m:r>
                      </m:sub>
                    </m:sSub>
                    <m:r>
                      <a:rPr lang="it-IT" i="0">
                        <a:latin typeface="Cambria Math" panose="02040503050406030204" pitchFamily="18" charset="0"/>
                      </a:rPr>
                      <m:t>, </m:t>
                    </m:r>
                    <m:sSub>
                      <m:sSubPr>
                        <m:ctrlPr>
                          <a:rPr lang="it-IT" i="1">
                            <a:solidFill>
                              <a:srgbClr val="836967"/>
                            </a:solidFill>
                            <a:latin typeface="Cambria Math" panose="02040503050406030204" pitchFamily="18" charset="0"/>
                          </a:rPr>
                        </m:ctrlPr>
                      </m:sSubPr>
                      <m:e>
                        <m:r>
                          <a:rPr lang="it-IT" i="0">
                            <a:latin typeface="Cambria Math" panose="02040503050406030204" pitchFamily="18" charset="0"/>
                          </a:rPr>
                          <m:t>∝</m:t>
                        </m:r>
                      </m:e>
                      <m:sub>
                        <m:r>
                          <a:rPr lang="it-IT" i="0">
                            <a:latin typeface="Cambria Math" panose="02040503050406030204" pitchFamily="18" charset="0"/>
                          </a:rPr>
                          <m:t>1</m:t>
                        </m:r>
                      </m:sub>
                    </m:sSub>
                    <m:r>
                      <a:rPr lang="it-IT" i="0">
                        <a:latin typeface="Cambria Math" panose="02040503050406030204" pitchFamily="18" charset="0"/>
                      </a:rPr>
                      <m:t>,…, </m:t>
                    </m:r>
                    <m:sSub>
                      <m:sSubPr>
                        <m:ctrlPr>
                          <a:rPr lang="it-IT" i="1">
                            <a:solidFill>
                              <a:srgbClr val="836967"/>
                            </a:solidFill>
                            <a:latin typeface="Cambria Math" panose="02040503050406030204" pitchFamily="18" charset="0"/>
                          </a:rPr>
                        </m:ctrlPr>
                      </m:sSubPr>
                      <m:e>
                        <m:r>
                          <a:rPr lang="it-IT" i="0">
                            <a:latin typeface="Cambria Math" panose="02040503050406030204" pitchFamily="18" charset="0"/>
                          </a:rPr>
                          <m:t>∝</m:t>
                        </m:r>
                      </m:e>
                      <m:sub>
                        <m:r>
                          <a:rPr lang="it-IT" i="1">
                            <a:latin typeface="Cambria Math" panose="02040503050406030204" pitchFamily="18" charset="0"/>
                          </a:rPr>
                          <m:t>𝑛</m:t>
                        </m:r>
                      </m:sub>
                    </m:sSub>
                    <m:r>
                      <a:rPr lang="it-IT" i="0">
                        <a:latin typeface="Cambria Math" panose="02040503050406030204" pitchFamily="18" charset="0"/>
                      </a:rPr>
                      <m:t>}</m:t>
                    </m:r>
                  </m:oMath>
                </a14:m>
                <a:r>
                  <a:rPr lang="it-IT" sz="2000" b="0" i="0" u="none" strike="noStrike" kern="1200" cap="none" spc="0" baseline="0">
                    <a:solidFill>
                      <a:srgbClr val="262626"/>
                    </a:solidFill>
                    <a:uFillTx/>
                    <a:latin typeface="Gill Sans MT" pitchFamily="34"/>
                    <a:ea typeface="Times New Roman" pitchFamily="18"/>
                    <a:cs typeface="Times New Roman" pitchFamily="18"/>
                  </a:rPr>
                  <a:t> </a:t>
                </a: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che andranno a modificare lo stato dell’ambiente, assunto come non deterministico e con memoria.</a:t>
                </a: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La sequenza di stati interfogliati dell’ambiente, risultata dalle azioni compiute dall’agente, è chiamata </a:t>
                </a:r>
                <a:r>
                  <a:rPr lang="it-IT" sz="2000" b="0" i="1" u="none" strike="noStrike" kern="1200" cap="none" spc="0" baseline="0">
                    <a:solidFill>
                      <a:srgbClr val="262626"/>
                    </a:solidFill>
                    <a:uFillTx/>
                    <a:latin typeface="Gill Sans MT" pitchFamily="34"/>
                    <a:ea typeface="Times New Roman" pitchFamily="18"/>
                    <a:cs typeface="Times New Roman" pitchFamily="18"/>
                  </a:rPr>
                  <a:t>run</a:t>
                </a:r>
                <a:r>
                  <a:rPr lang="it-IT" sz="2000" b="0" i="0" u="none" strike="noStrike" kern="1200" cap="none" spc="0" baseline="0">
                    <a:solidFill>
                      <a:srgbClr val="262626"/>
                    </a:solidFill>
                    <a:uFillTx/>
                    <a:latin typeface="Gill Sans MT" pitchFamily="34"/>
                    <a:ea typeface="Times New Roman" pitchFamily="18"/>
                    <a:cs typeface="Times New Roman" pitchFamily="18"/>
                  </a:rPr>
                  <a:t>.</a:t>
                </a: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Per specificare il modo in cui l’ambiente si modifica si utilizza la seguente </a:t>
                </a:r>
                <a:r>
                  <a:rPr lang="it-IT" sz="2000" b="1" i="1" u="none" strike="noStrike" kern="1200" cap="none" spc="0" baseline="0">
                    <a:solidFill>
                      <a:srgbClr val="262626"/>
                    </a:solidFill>
                    <a:uFillTx/>
                    <a:latin typeface="Gill Sans MT" pitchFamily="34"/>
                    <a:ea typeface="Times New Roman" pitchFamily="18"/>
                    <a:cs typeface="Times New Roman" pitchFamily="18"/>
                  </a:rPr>
                  <a:t>trasformazione di stato</a:t>
                </a:r>
                <a:r>
                  <a:rPr lang="it-IT" sz="2000" b="0" i="0" u="none" strike="noStrike" kern="1200" cap="none" spc="0" baseline="0">
                    <a:solidFill>
                      <a:srgbClr val="262626"/>
                    </a:solidFill>
                    <a:uFillTx/>
                    <a:latin typeface="Gill Sans MT" pitchFamily="34"/>
                    <a:ea typeface="Times New Roman" pitchFamily="18"/>
                    <a:cs typeface="Times New Roman" pitchFamily="18"/>
                  </a:rPr>
                  <a:t>:</a:t>
                </a:r>
                <a:endParaRPr lang="it-IT" sz="2000" b="0" i="1" u="none" strike="noStrike" kern="1200" cap="none" spc="0" baseline="0">
                  <a:solidFill>
                    <a:srgbClr val="262626"/>
                  </a:solidFill>
                  <a:uFillTx/>
                  <a:latin typeface="Cambria Math" pitchFamily="18"/>
                  <a:ea typeface="Times New Roman" pitchFamily="18"/>
                  <a:cs typeface="Times New Roman" pitchFamily="18"/>
                </a:endParaRP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𝜏</m:t>
                      </m:r>
                      <m:r>
                        <a:rPr lang="it-IT" i="0">
                          <a:latin typeface="Cambria Math" panose="02040503050406030204" pitchFamily="18" charset="0"/>
                        </a:rPr>
                        <m:t>: </m:t>
                      </m:r>
                      <m:sSup>
                        <m:sSupPr>
                          <m:ctrlPr>
                            <a:rPr lang="it-IT" i="1">
                              <a:solidFill>
                                <a:srgbClr val="836967"/>
                              </a:solidFill>
                              <a:latin typeface="Cambria Math" panose="02040503050406030204" pitchFamily="18" charset="0"/>
                            </a:rPr>
                          </m:ctrlPr>
                        </m:sSupPr>
                        <m:e>
                          <m:r>
                            <a:rPr lang="it-IT" i="1">
                              <a:latin typeface="Cambria Math" panose="02040503050406030204" pitchFamily="18" charset="0"/>
                            </a:rPr>
                            <m:t>𝑅</m:t>
                          </m:r>
                        </m:e>
                        <m:sup>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𝑐</m:t>
                              </m:r>
                            </m:sub>
                          </m:sSub>
                        </m:sup>
                      </m:sSup>
                      <m:r>
                        <a:rPr lang="it-IT" i="0">
                          <a:latin typeface="Cambria Math" panose="02040503050406030204" pitchFamily="18" charset="0"/>
                        </a:rPr>
                        <m:t>→ </m:t>
                      </m:r>
                      <m:r>
                        <a:rPr lang="it-IT" i="1">
                          <a:latin typeface="Cambria Math" panose="02040503050406030204" pitchFamily="18" charset="0"/>
                        </a:rPr>
                        <m:t>𝜌</m:t>
                      </m:r>
                      <m:r>
                        <a:rPr lang="it-IT" i="0">
                          <a:latin typeface="Cambria Math" panose="02040503050406030204" pitchFamily="18" charset="0"/>
                        </a:rPr>
                        <m:t>(</m:t>
                      </m:r>
                      <m:r>
                        <a:rPr lang="it-IT" i="1">
                          <a:latin typeface="Cambria Math" panose="02040503050406030204" pitchFamily="18" charset="0"/>
                        </a:rPr>
                        <m:t>𝐸</m:t>
                      </m:r>
                      <m:r>
                        <a:rPr lang="it-IT" i="0">
                          <a:latin typeface="Cambria Math" panose="02040503050406030204" pitchFamily="18" charset="0"/>
                        </a:rPr>
                        <m:t>)</m:t>
                      </m:r>
                    </m:oMath>
                  </m:oMathPara>
                </a14:m>
                <a:endParaRPr lang="it-IT" sz="2000" b="0" i="0" u="none" strike="noStrike" kern="1200" cap="none" spc="0" baseline="0">
                  <a:solidFill>
                    <a:srgbClr val="262626"/>
                  </a:solidFill>
                  <a:uFillTx/>
                  <a:latin typeface="Gill Sans MT" pitchFamily="34"/>
                  <a:ea typeface="Times New Roman" pitchFamily="18"/>
                  <a:cs typeface="Times New Roman" pitchFamily="18"/>
                </a:endParaRP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dove </a:t>
                </a:r>
                <a14:m>
                  <m:oMath xmlns:m="http://schemas.openxmlformats.org/officeDocument/2006/math">
                    <m:r>
                      <a:rPr lang="it-IT" i="1">
                        <a:latin typeface="Cambria Math" panose="02040503050406030204" pitchFamily="18" charset="0"/>
                      </a:rPr>
                      <m:t>𝑅</m:t>
                    </m:r>
                  </m:oMath>
                </a14:m>
                <a:r>
                  <a:rPr lang="it-IT" sz="2000" b="0" i="0" u="none" strike="noStrike" kern="1200" cap="none" spc="0" baseline="0">
                    <a:solidFill>
                      <a:srgbClr val="262626"/>
                    </a:solidFill>
                    <a:uFillTx/>
                    <a:latin typeface="Gill Sans MT" pitchFamily="34"/>
                    <a:ea typeface="Times New Roman" pitchFamily="18"/>
                    <a:cs typeface="Times New Roman" pitchFamily="18"/>
                  </a:rPr>
                  <a:t> è l’insieme di tutte le possibili sequenze finite di </a:t>
                </a:r>
                <a14:m>
                  <m:oMath xmlns:m="http://schemas.openxmlformats.org/officeDocument/2006/math">
                    <m:r>
                      <a:rPr lang="it-IT" i="1">
                        <a:latin typeface="Cambria Math" panose="02040503050406030204" pitchFamily="18" charset="0"/>
                      </a:rPr>
                      <m:t>𝐸</m:t>
                    </m:r>
                  </m:oMath>
                </a14:m>
                <a:r>
                  <a:rPr lang="it-IT" sz="2000" b="0" i="0" u="none" strike="noStrike" kern="1200" cap="none" spc="0" baseline="0">
                    <a:solidFill>
                      <a:srgbClr val="262626"/>
                    </a:solidFill>
                    <a:uFillTx/>
                    <a:latin typeface="Gill Sans MT" pitchFamily="34"/>
                    <a:ea typeface="Times New Roman" pitchFamily="18"/>
                    <a:cs typeface="Times New Roman" pitchFamily="18"/>
                  </a:rPr>
                  <a:t> e </a:t>
                </a:r>
                <a14:m>
                  <m:oMath xmlns:m="http://schemas.openxmlformats.org/officeDocument/2006/math">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𝑐</m:t>
                        </m:r>
                      </m:sub>
                    </m:sSub>
                  </m:oMath>
                </a14:m>
                <a:r>
                  <a:rPr lang="it-IT" sz="2000" b="0" i="0" u="none" strike="noStrike" kern="1200" cap="none" spc="0" baseline="0">
                    <a:solidFill>
                      <a:srgbClr val="262626"/>
                    </a:solidFill>
                    <a:uFillTx/>
                    <a:latin typeface="Gill Sans MT" pitchFamily="34"/>
                    <a:ea typeface="Times New Roman" pitchFamily="18"/>
                    <a:cs typeface="Times New Roman" pitchFamily="18"/>
                  </a:rPr>
                  <a:t> , mentre </a:t>
                </a:r>
                <a14:m>
                  <m:oMath xmlns:m="http://schemas.openxmlformats.org/officeDocument/2006/math">
                    <m:sSup>
                      <m:sSupPr>
                        <m:ctrlPr>
                          <a:rPr lang="it-IT" i="1">
                            <a:solidFill>
                              <a:srgbClr val="836967"/>
                            </a:solidFill>
                            <a:latin typeface="Cambria Math" panose="02040503050406030204" pitchFamily="18" charset="0"/>
                          </a:rPr>
                        </m:ctrlPr>
                      </m:sSupPr>
                      <m:e>
                        <m:r>
                          <a:rPr lang="it-IT" i="1">
                            <a:latin typeface="Cambria Math" panose="02040503050406030204" pitchFamily="18" charset="0"/>
                          </a:rPr>
                          <m:t>𝑅</m:t>
                        </m:r>
                      </m:e>
                      <m:sup>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𝑐</m:t>
                            </m:r>
                          </m:sub>
                        </m:sSub>
                      </m:sup>
                    </m:sSup>
                  </m:oMath>
                </a14:m>
                <a:r>
                  <a:rPr lang="it-IT" sz="2000" b="0" i="0" u="none" strike="noStrike" kern="1200" cap="none" spc="0" baseline="0">
                    <a:solidFill>
                      <a:srgbClr val="262626"/>
                    </a:solidFill>
                    <a:uFillTx/>
                    <a:latin typeface="Gill Sans MT" pitchFamily="34"/>
                    <a:ea typeface="Times New Roman" pitchFamily="18"/>
                    <a:cs typeface="Times New Roman" pitchFamily="18"/>
                  </a:rPr>
                  <a:t> è il sottoinsieme delle sequenze che si sono concluse a seguito del compimento di un’azione.</a:t>
                </a:r>
              </a:p>
            </p:txBody>
          </p:sp>
        </mc:Choice>
        <mc:Fallback xmlns="">
          <p:sp>
            <p:nvSpPr>
              <p:cNvPr id="3" name="CasellaDiTesto 6">
                <a:extLst>
                  <a:ext uri="{FF2B5EF4-FFF2-40B4-BE49-F238E27FC236}">
                    <a16:creationId xmlns:a16="http://schemas.microsoft.com/office/drawing/2014/main" id="{11C19CE0-7A8B-C9AE-B465-EF934C029044}"/>
                  </a:ext>
                </a:extLst>
              </p:cNvPr>
              <p:cNvSpPr txBox="1">
                <a:spLocks noRot="1" noChangeAspect="1" noMove="1" noResize="1" noEditPoints="1" noAdjustHandles="1" noChangeArrowheads="1" noChangeShapeType="1" noTextEdit="1"/>
              </p:cNvSpPr>
              <p:nvPr/>
            </p:nvSpPr>
            <p:spPr>
              <a:xfrm>
                <a:off x="524883" y="1883389"/>
                <a:ext cx="11142238" cy="4974610"/>
              </a:xfrm>
              <a:prstGeom prst="rect">
                <a:avLst/>
              </a:prstGeom>
              <a:blipFill>
                <a:blip r:embed="rId2"/>
                <a:stretch>
                  <a:fillRect l="-547" t="-368" b="-613"/>
                </a:stretch>
              </a:blipFill>
              <a:ln cap="flat">
                <a:noFill/>
              </a:ln>
            </p:spPr>
            <p:txBody>
              <a:bodyPr/>
              <a:lstStyle/>
              <a:p>
                <a:r>
                  <a:rPr lang="it-IT">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4A7FF7-302A-CB94-C32E-5FD985050D85}"/>
              </a:ext>
            </a:extLst>
          </p:cNvPr>
          <p:cNvSpPr txBox="1">
            <a:spLocks noGrp="1"/>
          </p:cNvSpPr>
          <p:nvPr>
            <p:ph type="title"/>
          </p:nvPr>
        </p:nvSpPr>
        <p:spPr/>
        <p:txBody>
          <a:bodyPr/>
          <a:lstStyle/>
          <a:p>
            <a:pPr lvl="0"/>
            <a:r>
              <a:rPr lang="it-IT"/>
              <a:t>Formalizzazione di un agente: Percezione</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50F84F92-E980-984F-58CB-CBB2813E6682}"/>
                  </a:ext>
                </a:extLst>
              </p:cNvPr>
              <p:cNvSpPr txBox="1">
                <a:spLocks noGrp="1"/>
              </p:cNvSpPr>
              <p:nvPr>
                <p:ph idx="1"/>
              </p:nvPr>
            </p:nvSpPr>
            <p:spPr>
              <a:xfrm>
                <a:off x="474162" y="1941097"/>
                <a:ext cx="11243672" cy="4740441"/>
              </a:xfrm>
            </p:spPr>
            <p:txBody>
              <a:bodyPr>
                <a:normAutofit/>
              </a:bodyPr>
              <a:lstStyle/>
              <a:p>
                <a:pPr marL="0" lvl="0" indent="0">
                  <a:lnSpc>
                    <a:spcPct val="95000"/>
                  </a:lnSpc>
                  <a:spcBef>
                    <a:spcPts val="500"/>
                  </a:spcBef>
                  <a:spcAft>
                    <a:spcPts val="1000"/>
                  </a:spcAft>
                  <a:buNone/>
                </a:pPr>
                <a:r>
                  <a:rPr lang="it-IT" sz="2000" dirty="0">
                    <a:solidFill>
                      <a:srgbClr val="262626"/>
                    </a:solidFill>
                    <a:latin typeface="Gill Sans MT" pitchFamily="34"/>
                    <a:cs typeface="Times New Roman" pitchFamily="18"/>
                  </a:rPr>
                  <a:t>La capacità, di un agente, di osservare l’ambiente in cui si trova ed effettuare un’azione sulla base delle informazioni acquisite, è definita </a:t>
                </a:r>
                <a:r>
                  <a:rPr lang="it-IT" sz="2000" b="1" i="1" dirty="0">
                    <a:solidFill>
                      <a:srgbClr val="262626"/>
                    </a:solidFill>
                    <a:latin typeface="Gill Sans MT" pitchFamily="34"/>
                    <a:cs typeface="Times New Roman" pitchFamily="18"/>
                  </a:rPr>
                  <a:t>percezione</a:t>
                </a:r>
                <a:r>
                  <a:rPr lang="it-IT" sz="2000" i="1" dirty="0">
                    <a:solidFill>
                      <a:srgbClr val="262626"/>
                    </a:solidFill>
                    <a:latin typeface="Gill Sans MT" pitchFamily="34"/>
                    <a:cs typeface="Times New Roman" pitchFamily="18"/>
                  </a:rPr>
                  <a:t> </a:t>
                </a:r>
                <a:r>
                  <a:rPr lang="it-IT" sz="2000" dirty="0">
                    <a:solidFill>
                      <a:srgbClr val="262626"/>
                    </a:solidFill>
                    <a:latin typeface="Gill Sans MT" pitchFamily="34"/>
                    <a:cs typeface="Times New Roman" pitchFamily="18"/>
                  </a:rPr>
                  <a:t>e viene descritto tramite la funzione:</a:t>
                </a:r>
              </a:p>
              <a:p>
                <a:pPr marL="0" lvl="0" indent="0" algn="ctr">
                  <a:lnSpc>
                    <a:spcPct val="115000"/>
                  </a:lnSpc>
                  <a:spcBef>
                    <a:spcPts val="500"/>
                  </a:spcBef>
                  <a:spcAft>
                    <a:spcPts val="1000"/>
                  </a:spcAft>
                  <a:buNone/>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𝑠𝑒𝑒</m:t>
                      </m:r>
                      <m:r>
                        <a:rPr lang="it-IT">
                          <a:latin typeface="Cambria Math" panose="02040503050406030204" pitchFamily="18" charset="0"/>
                        </a:rPr>
                        <m:t> :</m:t>
                      </m:r>
                      <m:r>
                        <a:rPr lang="it-IT" i="1">
                          <a:latin typeface="Cambria Math" panose="02040503050406030204" pitchFamily="18" charset="0"/>
                        </a:rPr>
                        <m:t>𝐸</m:t>
                      </m:r>
                      <m:r>
                        <a:rPr lang="it-IT">
                          <a:latin typeface="Cambria Math" panose="02040503050406030204" pitchFamily="18" charset="0"/>
                        </a:rPr>
                        <m:t>→</m:t>
                      </m:r>
                      <m:r>
                        <a:rPr lang="it-IT" i="1">
                          <a:latin typeface="Cambria Math" panose="02040503050406030204" pitchFamily="18" charset="0"/>
                        </a:rPr>
                        <m:t>𝑃𝑒𝑟𝑐𝑒𝑝</m:t>
                      </m:r>
                    </m:oMath>
                  </m:oMathPara>
                </a14:m>
                <a:endParaRPr lang="it-IT" sz="2000" dirty="0">
                  <a:solidFill>
                    <a:srgbClr val="262626"/>
                  </a:solidFill>
                  <a:latin typeface="Gill Sans MT" pitchFamily="34"/>
                  <a:cs typeface="Times New Roman" pitchFamily="18"/>
                </a:endParaRPr>
              </a:p>
              <a:p>
                <a:pPr marL="0" lvl="0" indent="0">
                  <a:lnSpc>
                    <a:spcPct val="95000"/>
                  </a:lnSpc>
                  <a:spcBef>
                    <a:spcPts val="500"/>
                  </a:spcBef>
                  <a:spcAft>
                    <a:spcPts val="1000"/>
                  </a:spcAft>
                  <a:buNone/>
                </a:pPr>
                <a:r>
                  <a:rPr lang="it-IT" sz="2000" dirty="0">
                    <a:solidFill>
                      <a:srgbClr val="262626"/>
                    </a:solidFill>
                    <a:latin typeface="Gill Sans MT" pitchFamily="34"/>
                    <a:cs typeface="Times New Roman" pitchFamily="18"/>
                  </a:rPr>
                  <a:t>che collegherà gli stati dell’ambiente alle percezioni dell’agente che vi si trova all’interno.</a:t>
                </a:r>
              </a:p>
              <a:p>
                <a:pPr marL="0" lvl="0" indent="0">
                  <a:lnSpc>
                    <a:spcPct val="95000"/>
                  </a:lnSpc>
                  <a:spcBef>
                    <a:spcPts val="500"/>
                  </a:spcBef>
                  <a:spcAft>
                    <a:spcPts val="1000"/>
                  </a:spcAft>
                  <a:buNone/>
                </a:pPr>
                <a:r>
                  <a:rPr lang="it-IT" sz="2000" dirty="0">
                    <a:solidFill>
                      <a:srgbClr val="262626"/>
                    </a:solidFill>
                    <a:latin typeface="Gill Sans MT" pitchFamily="34"/>
                    <a:cs typeface="Times New Roman" pitchFamily="18"/>
                  </a:rPr>
                  <a:t>Un’</a:t>
                </a:r>
                <a:r>
                  <a:rPr lang="it-IT" sz="2000" b="1" i="1" dirty="0">
                    <a:solidFill>
                      <a:srgbClr val="262626"/>
                    </a:solidFill>
                    <a:latin typeface="Gill Sans MT" pitchFamily="34"/>
                    <a:cs typeface="Times New Roman" pitchFamily="18"/>
                  </a:rPr>
                  <a:t>azione</a:t>
                </a:r>
                <a:r>
                  <a:rPr lang="it-IT" sz="2000" dirty="0">
                    <a:solidFill>
                      <a:srgbClr val="262626"/>
                    </a:solidFill>
                    <a:latin typeface="Gill Sans MT" pitchFamily="34"/>
                    <a:cs typeface="Times New Roman" pitchFamily="18"/>
                  </a:rPr>
                  <a:t> può essere descritta dalla funzione:</a:t>
                </a:r>
                <a:endParaRPr lang="it-IT" sz="2000" i="1" dirty="0">
                  <a:solidFill>
                    <a:srgbClr val="262626"/>
                  </a:solidFill>
                  <a:latin typeface="Gill Sans MT" pitchFamily="34"/>
                  <a:cs typeface="Times New Roman" pitchFamily="18"/>
                </a:endParaRPr>
              </a:p>
              <a:p>
                <a:pPr marL="0" lvl="0" indent="0" algn="ctr">
                  <a:lnSpc>
                    <a:spcPct val="95000"/>
                  </a:lnSpc>
                  <a:spcBef>
                    <a:spcPts val="500"/>
                  </a:spcBef>
                  <a:spcAft>
                    <a:spcPts val="1000"/>
                  </a:spcAft>
                  <a:buNone/>
                </a:pPr>
                <a14:m>
                  <m:oMath xmlns:m="http://schemas.openxmlformats.org/officeDocument/2006/math">
                    <m:r>
                      <a:rPr lang="it-IT" i="1">
                        <a:latin typeface="Cambria Math" panose="02040503050406030204" pitchFamily="18" charset="0"/>
                      </a:rPr>
                      <m:t>𝑎𝑐𝑡𝑖𝑜𝑛</m:t>
                    </m:r>
                    <m:r>
                      <a:rPr lang="it-IT">
                        <a:latin typeface="Cambria Math" panose="02040503050406030204" pitchFamily="18" charset="0"/>
                      </a:rPr>
                      <m:t> : </m:t>
                    </m:r>
                    <m:r>
                      <a:rPr lang="it-IT" i="1">
                        <a:latin typeface="Cambria Math" panose="02040503050406030204" pitchFamily="18" charset="0"/>
                      </a:rPr>
                      <m:t>𝐼</m:t>
                    </m:r>
                    <m:r>
                      <a:rPr lang="it-IT">
                        <a:latin typeface="Cambria Math" panose="02040503050406030204" pitchFamily="18" charset="0"/>
                      </a:rPr>
                      <m:t>→</m:t>
                    </m:r>
                    <m:r>
                      <a:rPr lang="it-IT" i="1">
                        <a:latin typeface="Cambria Math" panose="02040503050406030204" pitchFamily="18" charset="0"/>
                      </a:rPr>
                      <m:t>𝐴</m:t>
                    </m:r>
                  </m:oMath>
                </a14:m>
                <a:r>
                  <a:rPr lang="it-IT" sz="2000" dirty="0">
                    <a:solidFill>
                      <a:srgbClr val="262626"/>
                    </a:solidFill>
                    <a:latin typeface="Gill Sans MT" pitchFamily="34"/>
                    <a:cs typeface="Times New Roman" pitchFamily="18"/>
                  </a:rPr>
                  <a:t> </a:t>
                </a:r>
              </a:p>
              <a:p>
                <a:pPr marL="0" lvl="0" indent="0">
                  <a:lnSpc>
                    <a:spcPct val="95000"/>
                  </a:lnSpc>
                  <a:spcBef>
                    <a:spcPts val="500"/>
                  </a:spcBef>
                  <a:spcAft>
                    <a:spcPts val="1000"/>
                  </a:spcAft>
                  <a:buNone/>
                </a:pPr>
                <a:r>
                  <a:rPr lang="it-IT" sz="2000" dirty="0">
                    <a:solidFill>
                      <a:srgbClr val="262626"/>
                    </a:solidFill>
                    <a:latin typeface="Gill Sans MT" pitchFamily="34"/>
                    <a:cs typeface="Times New Roman" pitchFamily="18"/>
                  </a:rPr>
                  <a:t>che associa gli stati interni </a:t>
                </a:r>
                <a14:m>
                  <m:oMath xmlns:m="http://schemas.openxmlformats.org/officeDocument/2006/math">
                    <m:r>
                      <a:rPr lang="it-IT" i="1">
                        <a:latin typeface="Cambria Math" panose="02040503050406030204" pitchFamily="18" charset="0"/>
                      </a:rPr>
                      <m:t>𝐼</m:t>
                    </m:r>
                  </m:oMath>
                </a14:m>
                <a:r>
                  <a:rPr lang="it-IT" sz="2000" dirty="0">
                    <a:solidFill>
                      <a:srgbClr val="262626"/>
                    </a:solidFill>
                    <a:latin typeface="Gill Sans MT" pitchFamily="34"/>
                    <a:cs typeface="Times New Roman" pitchFamily="18"/>
                  </a:rPr>
                  <a:t> dello stesso agente a delle azioni.</a:t>
                </a:r>
              </a:p>
              <a:p>
                <a:pPr marL="0" lvl="0" indent="0">
                  <a:lnSpc>
                    <a:spcPct val="95000"/>
                  </a:lnSpc>
                  <a:spcBef>
                    <a:spcPts val="500"/>
                  </a:spcBef>
                  <a:spcAft>
                    <a:spcPts val="1000"/>
                  </a:spcAft>
                  <a:buNone/>
                </a:pPr>
                <a:r>
                  <a:rPr lang="it-IT" sz="2000" dirty="0">
                    <a:solidFill>
                      <a:srgbClr val="262626"/>
                    </a:solidFill>
                    <a:latin typeface="Gill Sans MT" pitchFamily="34"/>
                    <a:cs typeface="Times New Roman" pitchFamily="18"/>
                  </a:rPr>
                  <a:t>Per l’aggiornamento dello stato interno dell’agente si utilizza la funzione seguente:</a:t>
                </a:r>
                <a:endParaRPr lang="it-IT" sz="2000" i="1" dirty="0">
                  <a:solidFill>
                    <a:srgbClr val="262626"/>
                  </a:solidFill>
                  <a:latin typeface="Gill Sans MT" pitchFamily="34"/>
                  <a:cs typeface="Times New Roman" pitchFamily="18"/>
                </a:endParaRPr>
              </a:p>
              <a:p>
                <a:pPr marL="0" lvl="0" indent="0" algn="ctr">
                  <a:lnSpc>
                    <a:spcPct val="115000"/>
                  </a:lnSpc>
                  <a:spcBef>
                    <a:spcPts val="500"/>
                  </a:spcBef>
                  <a:spcAft>
                    <a:spcPts val="1000"/>
                  </a:spcAft>
                  <a:buNone/>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𝑛𝑒𝑥𝑡</m:t>
                      </m:r>
                      <m:r>
                        <a:rPr lang="it-IT">
                          <a:latin typeface="Cambria Math" panose="02040503050406030204" pitchFamily="18" charset="0"/>
                        </a:rPr>
                        <m:t> :</m:t>
                      </m:r>
                      <m:r>
                        <a:rPr lang="it-IT" i="1">
                          <a:latin typeface="Cambria Math" panose="02040503050406030204" pitchFamily="18" charset="0"/>
                        </a:rPr>
                        <m:t>𝐼</m:t>
                      </m:r>
                      <m:r>
                        <a:rPr lang="it-IT">
                          <a:latin typeface="Cambria Math" panose="02040503050406030204" pitchFamily="18" charset="0"/>
                        </a:rPr>
                        <m:t> </m:t>
                      </m:r>
                      <m:r>
                        <a:rPr lang="it-IT" i="1">
                          <a:latin typeface="Cambria Math" panose="02040503050406030204" pitchFamily="18" charset="0"/>
                        </a:rPr>
                        <m:t>𝑥</m:t>
                      </m:r>
                      <m:r>
                        <a:rPr lang="it-IT">
                          <a:latin typeface="Cambria Math" panose="02040503050406030204" pitchFamily="18" charset="0"/>
                        </a:rPr>
                        <m:t> </m:t>
                      </m:r>
                      <m:r>
                        <a:rPr lang="it-IT" i="1">
                          <a:latin typeface="Cambria Math" panose="02040503050406030204" pitchFamily="18" charset="0"/>
                        </a:rPr>
                        <m:t>𝑃𝑒𝑟𝑐𝑒𝑝</m:t>
                      </m:r>
                      <m:r>
                        <a:rPr lang="it-IT">
                          <a:latin typeface="Cambria Math" panose="02040503050406030204" pitchFamily="18" charset="0"/>
                        </a:rPr>
                        <m:t>→</m:t>
                      </m:r>
                      <m:r>
                        <a:rPr lang="it-IT" i="1">
                          <a:latin typeface="Cambria Math" panose="02040503050406030204" pitchFamily="18" charset="0"/>
                        </a:rPr>
                        <m:t>𝐼</m:t>
                      </m:r>
                      <m:r>
                        <a:rPr lang="it-IT">
                          <a:latin typeface="Cambria Math" panose="02040503050406030204" pitchFamily="18" charset="0"/>
                        </a:rPr>
                        <m:t> </m:t>
                      </m:r>
                    </m:oMath>
                  </m:oMathPara>
                </a14:m>
                <a:endParaRPr lang="it-IT" sz="2000" dirty="0">
                  <a:solidFill>
                    <a:srgbClr val="262626"/>
                  </a:solidFill>
                  <a:latin typeface="Gill Sans MT" pitchFamily="34"/>
                  <a:cs typeface="Times New Roman" pitchFamily="18"/>
                </a:endParaRPr>
              </a:p>
              <a:p>
                <a:pPr marL="0" lvl="0" indent="0">
                  <a:lnSpc>
                    <a:spcPct val="95000"/>
                  </a:lnSpc>
                  <a:spcBef>
                    <a:spcPts val="500"/>
                  </a:spcBef>
                  <a:spcAft>
                    <a:spcPts val="1000"/>
                  </a:spcAft>
                  <a:buNone/>
                </a:pPr>
                <a:r>
                  <a:rPr lang="it-IT" sz="2000" dirty="0">
                    <a:solidFill>
                      <a:srgbClr val="262626"/>
                    </a:solidFill>
                    <a:latin typeface="Gill Sans MT" pitchFamily="34"/>
                    <a:cs typeface="Times New Roman" pitchFamily="18"/>
                  </a:rPr>
                  <a:t>che associa uno stato interno dell’agente ed una sua percezione, ad un ulteriore stato interno.</a:t>
                </a:r>
              </a:p>
              <a:p>
                <a:pPr marL="0" lvl="0" indent="0">
                  <a:lnSpc>
                    <a:spcPct val="80000"/>
                  </a:lnSpc>
                  <a:buNone/>
                </a:pPr>
                <a:endParaRPr lang="it-IT" sz="1700" dirty="0">
                  <a:solidFill>
                    <a:srgbClr val="262626"/>
                  </a:solidFill>
                  <a:latin typeface="Gill Sans MT" pitchFamily="34"/>
                </a:endParaRPr>
              </a:p>
            </p:txBody>
          </p:sp>
        </mc:Choice>
        <mc:Fallback>
          <p:sp>
            <p:nvSpPr>
              <p:cNvPr id="3" name="Segnaposto contenuto 2">
                <a:extLst>
                  <a:ext uri="{FF2B5EF4-FFF2-40B4-BE49-F238E27FC236}">
                    <a16:creationId xmlns:a16="http://schemas.microsoft.com/office/drawing/2014/main" id="{50F84F92-E980-984F-58CB-CBB2813E6682}"/>
                  </a:ext>
                </a:extLst>
              </p:cNvPr>
              <p:cNvSpPr txBox="1">
                <a:spLocks noGrp="1" noRot="1" noChangeAspect="1" noMove="1" noResize="1" noEditPoints="1" noAdjustHandles="1" noChangeArrowheads="1" noChangeShapeType="1" noTextEdit="1"/>
              </p:cNvSpPr>
              <p:nvPr>
                <p:ph idx="1"/>
              </p:nvPr>
            </p:nvSpPr>
            <p:spPr>
              <a:xfrm>
                <a:off x="474162" y="1941097"/>
                <a:ext cx="11243672" cy="4740441"/>
              </a:xfrm>
              <a:blipFill>
                <a:blip r:embed="rId2"/>
                <a:stretch>
                  <a:fillRect l="-597" t="-1799"/>
                </a:stretch>
              </a:blipFill>
            </p:spPr>
            <p:txBody>
              <a:bodyPr/>
              <a:lstStyle/>
              <a:p>
                <a:r>
                  <a:rPr lang="it-IT">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9F0DE6-B239-2E62-7D7E-4335DEACE31C}"/>
              </a:ext>
            </a:extLst>
          </p:cNvPr>
          <p:cNvSpPr txBox="1">
            <a:spLocks noGrp="1"/>
          </p:cNvSpPr>
          <p:nvPr>
            <p:ph type="title"/>
          </p:nvPr>
        </p:nvSpPr>
        <p:spPr/>
        <p:txBody>
          <a:bodyPr/>
          <a:lstStyle/>
          <a:p>
            <a:pPr lvl="0"/>
            <a:r>
              <a:rPr lang="it-IT"/>
              <a:t>Formalizzazione di un agente</a:t>
            </a:r>
          </a:p>
        </p:txBody>
      </p:sp>
      <p:sp>
        <p:nvSpPr>
          <p:cNvPr id="3" name="Rectangle 14">
            <a:extLst>
              <a:ext uri="{FF2B5EF4-FFF2-40B4-BE49-F238E27FC236}">
                <a16:creationId xmlns:a16="http://schemas.microsoft.com/office/drawing/2014/main" id="{1601EB55-1548-79E1-5FCC-4B869BD25C64}"/>
              </a:ext>
            </a:extLst>
          </p:cNvPr>
          <p:cNvSpPr/>
          <p:nvPr/>
        </p:nvSpPr>
        <p:spPr>
          <a:xfrm>
            <a:off x="256672" y="495284"/>
            <a:ext cx="12191996" cy="457200"/>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grpSp>
        <p:nvGrpSpPr>
          <p:cNvPr id="4" name="Gruppo 60">
            <a:extLst>
              <a:ext uri="{FF2B5EF4-FFF2-40B4-BE49-F238E27FC236}">
                <a16:creationId xmlns:a16="http://schemas.microsoft.com/office/drawing/2014/main" id="{5E1D2F15-51D5-0565-EE20-71AEC42FFC96}"/>
              </a:ext>
            </a:extLst>
          </p:cNvPr>
          <p:cNvGrpSpPr/>
          <p:nvPr/>
        </p:nvGrpSpPr>
        <p:grpSpPr>
          <a:xfrm>
            <a:off x="2483528" y="2121206"/>
            <a:ext cx="7738283" cy="4431631"/>
            <a:chOff x="2483528" y="2121206"/>
            <a:chExt cx="7738283" cy="4431631"/>
          </a:xfrm>
        </p:grpSpPr>
        <p:sp>
          <p:nvSpPr>
            <p:cNvPr id="5" name="Rettangolo con angoli arrotondati 27">
              <a:extLst>
                <a:ext uri="{FF2B5EF4-FFF2-40B4-BE49-F238E27FC236}">
                  <a16:creationId xmlns:a16="http://schemas.microsoft.com/office/drawing/2014/main" id="{C860A56A-3918-0E4C-10AE-5AF318DA6B77}"/>
                </a:ext>
              </a:extLst>
            </p:cNvPr>
            <p:cNvSpPr/>
            <p:nvPr/>
          </p:nvSpPr>
          <p:spPr>
            <a:xfrm>
              <a:off x="2483528" y="3035606"/>
              <a:ext cx="7738283" cy="2224872"/>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8497B0">
                <a:alpha val="50000"/>
              </a:srgbClr>
            </a:solidFill>
            <a:ln cap="flat">
              <a:noFill/>
              <a:prstDash val="solid"/>
            </a:ln>
            <a:effectLst>
              <a:outerShdw dist="38096" dir="81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Calibri"/>
              </a:endParaRPr>
            </a:p>
          </p:txBody>
        </p:sp>
        <p:sp>
          <p:nvSpPr>
            <p:cNvPr id="6" name="Rettangolo con angoli arrotondati 22">
              <a:extLst>
                <a:ext uri="{FF2B5EF4-FFF2-40B4-BE49-F238E27FC236}">
                  <a16:creationId xmlns:a16="http://schemas.microsoft.com/office/drawing/2014/main" id="{FE4346D2-C91C-DB0F-D922-C60D99471772}"/>
                </a:ext>
              </a:extLst>
            </p:cNvPr>
            <p:cNvSpPr/>
            <p:nvPr/>
          </p:nvSpPr>
          <p:spPr>
            <a:xfrm>
              <a:off x="5273509" y="5638437"/>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19046" dir="5400000" algn="tl">
                <a:srgbClr val="000000">
                  <a:alpha val="63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AMBIENTE</a:t>
              </a:r>
              <a:endParaRPr lang="it-IT" sz="1800" b="0" i="0" u="none" strike="noStrike" kern="1200" cap="none" spc="0" baseline="0">
                <a:solidFill>
                  <a:srgbClr val="FFFFFF"/>
                </a:solidFill>
                <a:uFillTx/>
                <a:latin typeface="Gill Sans MT" pitchFamily="34"/>
              </a:endParaRPr>
            </a:p>
          </p:txBody>
        </p:sp>
        <p:sp>
          <p:nvSpPr>
            <p:cNvPr id="7" name="Rettangolo con angoli arrotondati 23">
              <a:extLst>
                <a:ext uri="{FF2B5EF4-FFF2-40B4-BE49-F238E27FC236}">
                  <a16:creationId xmlns:a16="http://schemas.microsoft.com/office/drawing/2014/main" id="{98D6E368-88B9-2091-7693-D3FB6A4229B9}"/>
                </a:ext>
              </a:extLst>
            </p:cNvPr>
            <p:cNvSpPr/>
            <p:nvPr/>
          </p:nvSpPr>
          <p:spPr>
            <a:xfrm>
              <a:off x="2792641" y="3379933"/>
              <a:ext cx="1299408" cy="661732"/>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19046" dir="5400000" algn="tl">
                <a:srgbClr val="000000">
                  <a:alpha val="63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1" u="none" strike="noStrike" kern="1200" cap="none" spc="0" baseline="0">
                  <a:solidFill>
                    <a:srgbClr val="FFFFFF"/>
                  </a:solidFill>
                  <a:uFillTx/>
                  <a:latin typeface="Gill Sans MT" pitchFamily="34"/>
                </a:rPr>
                <a:t>see</a:t>
              </a:r>
              <a:endParaRPr lang="it-IT" sz="1800" b="0" i="1" u="none" strike="noStrike" kern="1200" cap="none" spc="0" baseline="0">
                <a:solidFill>
                  <a:srgbClr val="FFFFFF"/>
                </a:solidFill>
                <a:uFillTx/>
                <a:latin typeface="Gill Sans MT" pitchFamily="34"/>
              </a:endParaRPr>
            </a:p>
          </p:txBody>
        </p:sp>
        <p:sp>
          <p:nvSpPr>
            <p:cNvPr id="8" name="Rettangolo con angoli arrotondati 24">
              <a:extLst>
                <a:ext uri="{FF2B5EF4-FFF2-40B4-BE49-F238E27FC236}">
                  <a16:creationId xmlns:a16="http://schemas.microsoft.com/office/drawing/2014/main" id="{B84B63F9-E5B0-4477-89EC-DED1F5D6C0DE}"/>
                </a:ext>
              </a:extLst>
            </p:cNvPr>
            <p:cNvSpPr/>
            <p:nvPr/>
          </p:nvSpPr>
          <p:spPr>
            <a:xfrm>
              <a:off x="8535951" y="3399602"/>
              <a:ext cx="1299408" cy="661732"/>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19046" dir="5400000" algn="tl">
                <a:srgbClr val="000000">
                  <a:alpha val="63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1" u="none" strike="noStrike" kern="1200" cap="none" spc="0" baseline="0">
                  <a:solidFill>
                    <a:srgbClr val="FFFFFF"/>
                  </a:solidFill>
                  <a:uFillTx/>
                  <a:latin typeface="Gill Sans MT" pitchFamily="34"/>
                </a:rPr>
                <a:t>action</a:t>
              </a:r>
              <a:endParaRPr lang="it-IT" sz="1800" b="0" i="1" u="none" strike="noStrike" kern="1200" cap="none" spc="0" baseline="0">
                <a:solidFill>
                  <a:srgbClr val="FFFFFF"/>
                </a:solidFill>
                <a:uFillTx/>
                <a:latin typeface="Gill Sans MT" pitchFamily="34"/>
              </a:endParaRPr>
            </a:p>
          </p:txBody>
        </p:sp>
        <p:sp>
          <p:nvSpPr>
            <p:cNvPr id="9" name="Rettangolo con angoli arrotondati 25">
              <a:extLst>
                <a:ext uri="{FF2B5EF4-FFF2-40B4-BE49-F238E27FC236}">
                  <a16:creationId xmlns:a16="http://schemas.microsoft.com/office/drawing/2014/main" id="{EF72E458-713C-0D13-AB40-5273A4E9AEA5}"/>
                </a:ext>
              </a:extLst>
            </p:cNvPr>
            <p:cNvSpPr/>
            <p:nvPr/>
          </p:nvSpPr>
          <p:spPr>
            <a:xfrm>
              <a:off x="2792641" y="4332152"/>
              <a:ext cx="1299408" cy="661732"/>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19046" dir="5400000" algn="tl">
                <a:srgbClr val="000000">
                  <a:alpha val="63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1" u="none" strike="noStrike" kern="1200" cap="none" spc="0" baseline="0">
                  <a:solidFill>
                    <a:srgbClr val="FFFFFF"/>
                  </a:solidFill>
                  <a:uFillTx/>
                  <a:latin typeface="Gill Sans MT" pitchFamily="34"/>
                </a:rPr>
                <a:t>next</a:t>
              </a:r>
              <a:endParaRPr lang="it-IT" sz="1800" b="0" i="1" u="none" strike="noStrike" kern="1200" cap="none" spc="0" baseline="0">
                <a:solidFill>
                  <a:srgbClr val="FFFFFF"/>
                </a:solidFill>
                <a:uFillTx/>
                <a:latin typeface="Gill Sans MT" pitchFamily="34"/>
              </a:endParaRPr>
            </a:p>
          </p:txBody>
        </p:sp>
        <p:sp>
          <p:nvSpPr>
            <p:cNvPr id="10" name="Rettangolo con angoli arrotondati 26">
              <a:extLst>
                <a:ext uri="{FF2B5EF4-FFF2-40B4-BE49-F238E27FC236}">
                  <a16:creationId xmlns:a16="http://schemas.microsoft.com/office/drawing/2014/main" id="{9B97002D-64C1-F438-6834-9AE3BD6937FA}"/>
                </a:ext>
              </a:extLst>
            </p:cNvPr>
            <p:cNvSpPr/>
            <p:nvPr/>
          </p:nvSpPr>
          <p:spPr>
            <a:xfrm>
              <a:off x="8535951" y="4332152"/>
              <a:ext cx="1299408" cy="661732"/>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19046" dir="5400000" algn="tl">
                <a:srgbClr val="000000">
                  <a:alpha val="63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1" u="none" strike="noStrike" kern="1200" cap="none" spc="0" baseline="0">
                  <a:solidFill>
                    <a:srgbClr val="FFFFFF"/>
                  </a:solidFill>
                  <a:uFillTx/>
                  <a:latin typeface="Gill Sans MT" pitchFamily="34"/>
                </a:rPr>
                <a:t>state</a:t>
              </a:r>
              <a:endParaRPr lang="it-IT" sz="1800" b="0" i="1" u="none" strike="noStrike" kern="1200" cap="none" spc="0" baseline="0">
                <a:solidFill>
                  <a:srgbClr val="FFFFFF"/>
                </a:solidFill>
                <a:uFillTx/>
                <a:latin typeface="Gill Sans MT" pitchFamily="34"/>
              </a:endParaRPr>
            </a:p>
          </p:txBody>
        </p:sp>
        <p:sp>
          <p:nvSpPr>
            <p:cNvPr id="11" name="Rettangolo con angoli in alto arrotondati 28">
              <a:extLst>
                <a:ext uri="{FF2B5EF4-FFF2-40B4-BE49-F238E27FC236}">
                  <a16:creationId xmlns:a16="http://schemas.microsoft.com/office/drawing/2014/main" id="{BA2B7A6E-E232-03D2-35F8-46E6114B6518}"/>
                </a:ext>
              </a:extLst>
            </p:cNvPr>
            <p:cNvSpPr/>
            <p:nvPr/>
          </p:nvSpPr>
          <p:spPr>
            <a:xfrm>
              <a:off x="5234839" y="2121206"/>
              <a:ext cx="2158331" cy="914400"/>
            </a:xfrm>
            <a:custGeom>
              <a:avLst/>
              <a:gdLst>
                <a:gd name="f0" fmla="val 10800000"/>
                <a:gd name="f1" fmla="val 5400000"/>
                <a:gd name="f2" fmla="val 16200000"/>
                <a:gd name="f3" fmla="val w"/>
                <a:gd name="f4" fmla="val h"/>
                <a:gd name="f5" fmla="val ss"/>
                <a:gd name="f6" fmla="val 0"/>
                <a:gd name="f7" fmla="val 16667"/>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8 f6 1"/>
                <a:gd name="f31" fmla="*/ f29 1 100000"/>
                <a:gd name="f32" fmla="*/ f30 1 100000"/>
                <a:gd name="f33" fmla="+- f21 0 f31"/>
                <a:gd name="f34" fmla="+- f22 0 f32"/>
                <a:gd name="f35" fmla="+- f31 0 f32"/>
                <a:gd name="f36" fmla="*/ f31 29289 1"/>
                <a:gd name="f37" fmla="*/ f32 29289 1"/>
                <a:gd name="f38" fmla="*/ f31 f18 1"/>
                <a:gd name="f39" fmla="*/ f32 f18 1"/>
                <a:gd name="f40" fmla="*/ f36 1 100000"/>
                <a:gd name="f41" fmla="*/ f37 1 100000"/>
                <a:gd name="f42" fmla="*/ f33 f18 1"/>
                <a:gd name="f43" fmla="*/ f34 f18 1"/>
                <a:gd name="f44" fmla="?: f35 f40 f41"/>
                <a:gd name="f45" fmla="+- f22 0 f41"/>
                <a:gd name="f46" fmla="*/ f40 f18 1"/>
                <a:gd name="f47" fmla="+- f21 0 f44"/>
                <a:gd name="f48" fmla="*/ f44 f18 1"/>
                <a:gd name="f49" fmla="*/ f45 f18 1"/>
                <a:gd name="f50" fmla="*/ f47 f18 1"/>
              </a:gdLst>
              <a:ahLst/>
              <a:cxnLst>
                <a:cxn ang="3cd4">
                  <a:pos x="hc" y="t"/>
                </a:cxn>
                <a:cxn ang="0">
                  <a:pos x="r" y="vc"/>
                </a:cxn>
                <a:cxn ang="cd4">
                  <a:pos x="hc" y="b"/>
                </a:cxn>
                <a:cxn ang="cd2">
                  <a:pos x="l" y="vc"/>
                </a:cxn>
              </a:cxnLst>
              <a:rect l="f48" t="f46" r="f50" b="f49"/>
              <a:pathLst>
                <a:path>
                  <a:moveTo>
                    <a:pt x="f38" y="f23"/>
                  </a:moveTo>
                  <a:lnTo>
                    <a:pt x="f42" y="f23"/>
                  </a:lnTo>
                  <a:arcTo wR="f38" hR="f38" stAng="f2" swAng="f1"/>
                  <a:lnTo>
                    <a:pt x="f26" y="f43"/>
                  </a:lnTo>
                  <a:arcTo wR="f39" hR="f39" stAng="f6" swAng="f1"/>
                  <a:lnTo>
                    <a:pt x="f39" y="f27"/>
                  </a:lnTo>
                  <a:arcTo wR="f39" hR="f39" stAng="f1" swAng="f1"/>
                  <a:lnTo>
                    <a:pt x="f23" y="f38"/>
                  </a:lnTo>
                  <a:arcTo wR="f38" hR="f38" stAng="f0" swAng="f1"/>
                  <a:close/>
                </a:path>
              </a:pathLst>
            </a:custGeom>
            <a:solidFill>
              <a:srgbClr val="203864"/>
            </a:solidFill>
            <a:ln cap="flat">
              <a:noFill/>
              <a:prstDash val="solid"/>
            </a:ln>
            <a:effectLst>
              <a:outerShdw dist="19046" dir="5400000" algn="tl">
                <a:srgbClr val="000000">
                  <a:alpha val="63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AGENTE</a:t>
              </a:r>
              <a:endParaRPr lang="it-IT" sz="1800" b="0" i="0" u="none" strike="noStrike" kern="1200" cap="none" spc="0" baseline="0">
                <a:solidFill>
                  <a:srgbClr val="FFFFFF"/>
                </a:solidFill>
                <a:uFillTx/>
                <a:latin typeface="Gill Sans MT" pitchFamily="34"/>
              </a:endParaRPr>
            </a:p>
          </p:txBody>
        </p:sp>
        <p:cxnSp>
          <p:nvCxnSpPr>
            <p:cNvPr id="12" name="Connettore a gomito 38">
              <a:extLst>
                <a:ext uri="{FF2B5EF4-FFF2-40B4-BE49-F238E27FC236}">
                  <a16:creationId xmlns:a16="http://schemas.microsoft.com/office/drawing/2014/main" id="{467D77E1-3BE5-8D8B-67B2-0EA85FEEA2B3}"/>
                </a:ext>
              </a:extLst>
            </p:cNvPr>
            <p:cNvCxnSpPr>
              <a:stCxn id="5" idx="1"/>
              <a:endCxn id="6" idx="1"/>
            </p:cNvCxnSpPr>
            <p:nvPr/>
          </p:nvCxnSpPr>
          <p:spPr>
            <a:xfrm flipH="1">
              <a:off x="7431840" y="4148042"/>
              <a:ext cx="2789971" cy="1947595"/>
            </a:xfrm>
            <a:prstGeom prst="bentConnector3">
              <a:avLst>
                <a:gd name="adj1" fmla="val -8194"/>
              </a:avLst>
            </a:prstGeom>
            <a:noFill/>
            <a:ln w="28575" cap="flat">
              <a:solidFill>
                <a:srgbClr val="44546A"/>
              </a:solidFill>
              <a:prstDash val="solid"/>
              <a:miter/>
              <a:tailEnd type="arrow"/>
            </a:ln>
            <a:effectLst>
              <a:outerShdw dist="38096" dir="2700000" algn="tl">
                <a:srgbClr val="000000">
                  <a:alpha val="40000"/>
                </a:srgbClr>
              </a:outerShdw>
            </a:effectLst>
          </p:spPr>
        </p:cxnSp>
        <p:cxnSp>
          <p:nvCxnSpPr>
            <p:cNvPr id="13" name="Connettore a gomito 39">
              <a:extLst>
                <a:ext uri="{FF2B5EF4-FFF2-40B4-BE49-F238E27FC236}">
                  <a16:creationId xmlns:a16="http://schemas.microsoft.com/office/drawing/2014/main" id="{6ADC0003-A34E-A8E9-12B5-7480F26627D5}"/>
                </a:ext>
              </a:extLst>
            </p:cNvPr>
            <p:cNvCxnSpPr>
              <a:stCxn id="6" idx="3"/>
              <a:endCxn id="5" idx="3"/>
            </p:cNvCxnSpPr>
            <p:nvPr/>
          </p:nvCxnSpPr>
          <p:spPr>
            <a:xfrm rot="10800000">
              <a:off x="2483529" y="4148043"/>
              <a:ext cx="2789981" cy="1947595"/>
            </a:xfrm>
            <a:prstGeom prst="bentConnector3">
              <a:avLst>
                <a:gd name="adj1" fmla="val 108194"/>
              </a:avLst>
            </a:prstGeom>
            <a:noFill/>
            <a:ln w="28575" cap="flat">
              <a:solidFill>
                <a:srgbClr val="44546A"/>
              </a:solidFill>
              <a:prstDash val="solid"/>
              <a:miter/>
              <a:tailEnd type="arrow"/>
            </a:ln>
            <a:effectLst>
              <a:outerShdw dist="38096" dir="2700000" algn="tl">
                <a:srgbClr val="000000">
                  <a:alpha val="40000"/>
                </a:srgbClr>
              </a:outerShdw>
            </a:effectLst>
          </p:spPr>
        </p:cxnSp>
        <p:cxnSp>
          <p:nvCxnSpPr>
            <p:cNvPr id="14" name="Connettore 2 50">
              <a:extLst>
                <a:ext uri="{FF2B5EF4-FFF2-40B4-BE49-F238E27FC236}">
                  <a16:creationId xmlns:a16="http://schemas.microsoft.com/office/drawing/2014/main" id="{7C42FBD7-58E1-330F-7475-6F4771A366F0}"/>
                </a:ext>
              </a:extLst>
            </p:cNvPr>
            <p:cNvCxnSpPr>
              <a:stCxn id="10" idx="0"/>
              <a:endCxn id="8" idx="2"/>
            </p:cNvCxnSpPr>
            <p:nvPr/>
          </p:nvCxnSpPr>
          <p:spPr>
            <a:xfrm flipV="1">
              <a:off x="9185655" y="4061334"/>
              <a:ext cx="0" cy="270818"/>
            </a:xfrm>
            <a:prstGeom prst="straightConnector1">
              <a:avLst/>
            </a:prstGeom>
            <a:noFill/>
            <a:ln w="28575" cap="flat">
              <a:solidFill>
                <a:srgbClr val="002060"/>
              </a:solidFill>
              <a:prstDash val="solid"/>
              <a:miter/>
              <a:tailEnd type="arrow"/>
            </a:ln>
            <a:effectLst>
              <a:outerShdw dist="38096" dir="2700000" algn="tl">
                <a:srgbClr val="000000">
                  <a:alpha val="40000"/>
                </a:srgbClr>
              </a:outerShdw>
            </a:effectLst>
          </p:spPr>
        </p:cxnSp>
        <p:cxnSp>
          <p:nvCxnSpPr>
            <p:cNvPr id="15" name="Connettore 2 53">
              <a:extLst>
                <a:ext uri="{FF2B5EF4-FFF2-40B4-BE49-F238E27FC236}">
                  <a16:creationId xmlns:a16="http://schemas.microsoft.com/office/drawing/2014/main" id="{719E1B45-3BF8-FB7C-27F6-E845A134FF97}"/>
                </a:ext>
              </a:extLst>
            </p:cNvPr>
            <p:cNvCxnSpPr>
              <a:stCxn id="9" idx="1"/>
              <a:endCxn id="10" idx="3"/>
            </p:cNvCxnSpPr>
            <p:nvPr/>
          </p:nvCxnSpPr>
          <p:spPr>
            <a:xfrm>
              <a:off x="4092049" y="4663018"/>
              <a:ext cx="4443902" cy="0"/>
            </a:xfrm>
            <a:prstGeom prst="straightConnector1">
              <a:avLst/>
            </a:prstGeom>
            <a:noFill/>
            <a:ln w="28575" cap="flat">
              <a:solidFill>
                <a:srgbClr val="002060"/>
              </a:solidFill>
              <a:prstDash val="solid"/>
              <a:miter/>
              <a:headEnd type="arrow"/>
              <a:tailEnd type="arrow"/>
            </a:ln>
            <a:effectLst>
              <a:outerShdw dist="38096" dir="2700000" algn="tl">
                <a:srgbClr val="000000">
                  <a:alpha val="40000"/>
                </a:srgbClr>
              </a:outerShdw>
            </a:effectLst>
          </p:spPr>
        </p:cxnSp>
        <p:cxnSp>
          <p:nvCxnSpPr>
            <p:cNvPr id="16" name="Connettore 2 55">
              <a:extLst>
                <a:ext uri="{FF2B5EF4-FFF2-40B4-BE49-F238E27FC236}">
                  <a16:creationId xmlns:a16="http://schemas.microsoft.com/office/drawing/2014/main" id="{B4099AA9-F849-B05F-3F35-01C391A26F27}"/>
                </a:ext>
              </a:extLst>
            </p:cNvPr>
            <p:cNvCxnSpPr>
              <a:stCxn id="7" idx="2"/>
              <a:endCxn id="9" idx="0"/>
            </p:cNvCxnSpPr>
            <p:nvPr/>
          </p:nvCxnSpPr>
          <p:spPr>
            <a:xfrm>
              <a:off x="3442345" y="4041665"/>
              <a:ext cx="0" cy="290487"/>
            </a:xfrm>
            <a:prstGeom prst="straightConnector1">
              <a:avLst/>
            </a:prstGeom>
            <a:noFill/>
            <a:ln w="28575" cap="flat">
              <a:solidFill>
                <a:srgbClr val="002060"/>
              </a:solidFill>
              <a:prstDash val="solid"/>
              <a:miter/>
              <a:tailEnd type="arrow"/>
            </a:ln>
            <a:effectLst>
              <a:outerShdw dist="38096" dir="2700000" algn="tl">
                <a:srgbClr val="000000">
                  <a:alpha val="40000"/>
                </a:srgbClr>
              </a:outerShdw>
            </a:effectLst>
          </p:spPr>
        </p:cxnSp>
      </p:grpSp>
    </p:spTree>
  </p:cSld>
  <p:clrMapOvr>
    <a:masterClrMapping/>
  </p:clrMapOvr>
  <p:transition spd="slow">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537EB5-699C-E1FD-9FD3-8477A944E368}"/>
              </a:ext>
            </a:extLst>
          </p:cNvPr>
          <p:cNvSpPr txBox="1">
            <a:spLocks noGrp="1"/>
          </p:cNvSpPr>
          <p:nvPr>
            <p:ph type="title"/>
          </p:nvPr>
        </p:nvSpPr>
        <p:spPr/>
        <p:txBody>
          <a:bodyPr/>
          <a:lstStyle/>
          <a:p>
            <a:pPr lvl="0"/>
            <a:r>
              <a:rPr lang="it-IT"/>
              <a:t>Formalizzazione di un agente: funzione di utilità</a:t>
            </a:r>
          </a:p>
        </p:txBody>
      </p:sp>
      <p:sp>
        <p:nvSpPr>
          <p:cNvPr id="3" name="Segnaposto contenuto 2">
            <a:extLst>
              <a:ext uri="{FF2B5EF4-FFF2-40B4-BE49-F238E27FC236}">
                <a16:creationId xmlns:a16="http://schemas.microsoft.com/office/drawing/2014/main" id="{55E5BBA3-E7A1-40FA-CB36-8093D3119DE1}"/>
              </a:ext>
            </a:extLst>
          </p:cNvPr>
          <p:cNvSpPr txBox="1">
            <a:spLocks noGrp="1"/>
          </p:cNvSpPr>
          <p:nvPr>
            <p:ph idx="1"/>
          </p:nvPr>
        </p:nvSpPr>
        <p:spPr>
          <a:xfrm>
            <a:off x="667896" y="4404692"/>
            <a:ext cx="10659380" cy="1993520"/>
          </a:xfrm>
        </p:spPr>
        <p:txBody>
          <a:bodyPr/>
          <a:lstStyle/>
          <a:p>
            <a:pPr marL="0" lvl="0" indent="0">
              <a:spcBef>
                <a:spcPts val="500"/>
              </a:spcBef>
              <a:buNone/>
            </a:pPr>
            <a:r>
              <a:rPr lang="it-IT" sz="2000">
                <a:solidFill>
                  <a:srgbClr val="262626"/>
                </a:solidFill>
                <a:latin typeface="Gill Sans MT" pitchFamily="34"/>
                <a:cs typeface="Times New Roman" pitchFamily="18"/>
              </a:rPr>
              <a:t>Tra i tipi di task che possono essere assegnati ad un agente si distinguono:</a:t>
            </a:r>
          </a:p>
          <a:p>
            <a:pPr lvl="0">
              <a:spcBef>
                <a:spcPts val="500"/>
              </a:spcBef>
            </a:pPr>
            <a:r>
              <a:rPr lang="it-IT" sz="2000">
                <a:solidFill>
                  <a:srgbClr val="262626"/>
                </a:solidFill>
                <a:latin typeface="Gill Sans MT" pitchFamily="34"/>
                <a:cs typeface="Times New Roman" pitchFamily="18"/>
              </a:rPr>
              <a:t>i task di realizzazione o </a:t>
            </a:r>
            <a:r>
              <a:rPr lang="it-IT" sz="2000" i="1">
                <a:solidFill>
                  <a:srgbClr val="262626"/>
                </a:solidFill>
                <a:latin typeface="Gill Sans MT" pitchFamily="34"/>
                <a:cs typeface="Times New Roman" pitchFamily="18"/>
              </a:rPr>
              <a:t>achievement tasks</a:t>
            </a:r>
            <a:r>
              <a:rPr lang="it-IT" sz="2000">
                <a:solidFill>
                  <a:srgbClr val="262626"/>
                </a:solidFill>
                <a:latin typeface="Gill Sans MT" pitchFamily="34"/>
                <a:cs typeface="Times New Roman" pitchFamily="18"/>
              </a:rPr>
              <a:t>, che impartiscono, all’agente, il compito di raggiungere uno stato specifico, detto </a:t>
            </a:r>
            <a:r>
              <a:rPr lang="it-IT" sz="2000" i="1">
                <a:solidFill>
                  <a:srgbClr val="262626"/>
                </a:solidFill>
                <a:latin typeface="Gill Sans MT" pitchFamily="34"/>
                <a:cs typeface="Times New Roman" pitchFamily="18"/>
              </a:rPr>
              <a:t>goal state</a:t>
            </a:r>
            <a:r>
              <a:rPr lang="it-IT" sz="2000">
                <a:solidFill>
                  <a:srgbClr val="262626"/>
                </a:solidFill>
                <a:latin typeface="Gill Sans MT" pitchFamily="34"/>
                <a:cs typeface="Times New Roman" pitchFamily="18"/>
              </a:rPr>
              <a:t>;</a:t>
            </a:r>
          </a:p>
          <a:p>
            <a:pPr lvl="0">
              <a:spcBef>
                <a:spcPts val="500"/>
              </a:spcBef>
            </a:pPr>
            <a:r>
              <a:rPr lang="it-IT" sz="2000">
                <a:solidFill>
                  <a:srgbClr val="262626"/>
                </a:solidFill>
                <a:latin typeface="Gill Sans MT" pitchFamily="34"/>
                <a:cs typeface="Times New Roman" pitchFamily="18"/>
              </a:rPr>
              <a:t>i task di mantenimento o </a:t>
            </a:r>
            <a:r>
              <a:rPr lang="it-IT" sz="2000" i="1">
                <a:solidFill>
                  <a:srgbClr val="262626"/>
                </a:solidFill>
                <a:latin typeface="Gill Sans MT" pitchFamily="34"/>
                <a:cs typeface="Times New Roman" pitchFamily="18"/>
              </a:rPr>
              <a:t>maintenance tasks</a:t>
            </a:r>
            <a:r>
              <a:rPr lang="it-IT" sz="2000">
                <a:solidFill>
                  <a:srgbClr val="262626"/>
                </a:solidFill>
                <a:latin typeface="Gill Sans MT" pitchFamily="34"/>
                <a:cs typeface="Times New Roman" pitchFamily="18"/>
              </a:rPr>
              <a:t> , che assegnano, all’agente, il compito di mantenere invariato un determinato stato, detto </a:t>
            </a:r>
            <a:r>
              <a:rPr lang="it-IT" sz="2000" i="1">
                <a:solidFill>
                  <a:srgbClr val="262626"/>
                </a:solidFill>
                <a:latin typeface="Gill Sans MT" pitchFamily="34"/>
                <a:cs typeface="Times New Roman" pitchFamily="18"/>
              </a:rPr>
              <a:t>bad state</a:t>
            </a:r>
            <a:r>
              <a:rPr lang="it-IT" sz="2000">
                <a:solidFill>
                  <a:srgbClr val="262626"/>
                </a:solidFill>
                <a:latin typeface="Gill Sans MT" pitchFamily="34"/>
                <a:cs typeface="Times New Roman" pitchFamily="18"/>
              </a:rPr>
              <a:t>.</a:t>
            </a:r>
            <a:endParaRPr lang="it-IT"/>
          </a:p>
        </p:txBody>
      </p:sp>
      <mc:AlternateContent xmlns:mc="http://schemas.openxmlformats.org/markup-compatibility/2006" xmlns:a14="http://schemas.microsoft.com/office/drawing/2010/main">
        <mc:Choice Requires="a14">
          <p:sp>
            <p:nvSpPr>
              <p:cNvPr id="4" name="CasellaDiTesto 19">
                <a:extLst>
                  <a:ext uri="{FF2B5EF4-FFF2-40B4-BE49-F238E27FC236}">
                    <a16:creationId xmlns:a16="http://schemas.microsoft.com/office/drawing/2014/main" id="{864BF1EE-DED5-A6BB-7804-C25113DEDAE6}"/>
                  </a:ext>
                </a:extLst>
              </p:cNvPr>
              <p:cNvSpPr txBox="1"/>
              <p:nvPr/>
            </p:nvSpPr>
            <p:spPr>
              <a:xfrm>
                <a:off x="667896" y="1982656"/>
                <a:ext cx="10856195" cy="2155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Il mezzo tramite cui è possibile assegnare ad un agente un determinato task, senza esplicitare la metodologia con cui dovrà svolgerlo, consiste nella definizione di una </a:t>
                </a:r>
                <a:r>
                  <a:rPr lang="it-IT" sz="2000" b="1" i="1" u="none" strike="noStrike" kern="1200" cap="none" spc="0" baseline="0">
                    <a:solidFill>
                      <a:srgbClr val="262626"/>
                    </a:solidFill>
                    <a:uFillTx/>
                    <a:latin typeface="Gill Sans MT" pitchFamily="34"/>
                    <a:ea typeface="Times New Roman" pitchFamily="18"/>
                    <a:cs typeface="Times New Roman" pitchFamily="18"/>
                  </a:rPr>
                  <a:t>funzione di utilità</a:t>
                </a:r>
                <a:r>
                  <a:rPr lang="it-IT" sz="2000" b="0" i="0" u="none" strike="noStrike" kern="1200" cap="none" spc="0" baseline="0">
                    <a:solidFill>
                      <a:srgbClr val="262626"/>
                    </a:solidFill>
                    <a:uFillTx/>
                    <a:latin typeface="Gill Sans MT" pitchFamily="34"/>
                    <a:ea typeface="Times New Roman" pitchFamily="18"/>
                    <a:cs typeface="Times New Roman" pitchFamily="18"/>
                  </a:rPr>
                  <a:t>:</a:t>
                </a:r>
                <a:endParaRPr lang="it-IT" sz="2000" b="0" i="1" u="none" strike="noStrike" kern="1200" cap="none" spc="0" baseline="0">
                  <a:solidFill>
                    <a:srgbClr val="262626"/>
                  </a:solidFill>
                  <a:uFillTx/>
                  <a:latin typeface="Gill Sans MT" pitchFamily="34"/>
                  <a:ea typeface="Times New Roman" pitchFamily="18"/>
                  <a:cs typeface="Times New Roman" pitchFamily="18"/>
                </a:endParaRPr>
              </a:p>
              <a:p>
                <a:pPr marL="0" marR="0" lvl="0" indent="0" algn="ctr"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𝑢</m:t>
                      </m:r>
                      <m:r>
                        <a:rPr lang="it-IT" i="0">
                          <a:latin typeface="Cambria Math" panose="02040503050406030204" pitchFamily="18" charset="0"/>
                        </a:rPr>
                        <m:t> :</m:t>
                      </m:r>
                      <m:r>
                        <a:rPr lang="it-IT" i="1">
                          <a:latin typeface="Cambria Math" panose="02040503050406030204" pitchFamily="18" charset="0"/>
                        </a:rPr>
                        <m:t>𝐸</m:t>
                      </m:r>
                      <m:r>
                        <a:rPr lang="it-IT" i="0">
                          <a:latin typeface="Cambria Math" panose="02040503050406030204" pitchFamily="18" charset="0"/>
                        </a:rPr>
                        <m:t>→</m:t>
                      </m:r>
                      <m:r>
                        <a:rPr lang="it-IT" i="1">
                          <a:latin typeface="Cambria Math" panose="02040503050406030204" pitchFamily="18" charset="0"/>
                        </a:rPr>
                        <m:t>𝑅</m:t>
                      </m:r>
                    </m:oMath>
                  </m:oMathPara>
                </a14:m>
                <a:endParaRPr lang="it-IT" sz="2000" b="0" i="0" u="none" strike="noStrike" kern="1200" cap="none" spc="0" baseline="0">
                  <a:solidFill>
                    <a:srgbClr val="262626"/>
                  </a:solidFill>
                  <a:uFillTx/>
                  <a:latin typeface="Gill Sans MT" pitchFamily="34"/>
                  <a:ea typeface="Times New Roman" pitchFamily="18"/>
                  <a:cs typeface="Times New Roman" pitchFamily="18"/>
                </a:endParaRP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dove R è un numero reale ed u è una funzione che associa, ad ogni stato interno, un valore di utilità, che si dovrà cercare di massimizzare.</a:t>
                </a:r>
              </a:p>
            </p:txBody>
          </p:sp>
        </mc:Choice>
        <mc:Fallback xmlns="">
          <p:sp>
            <p:nvSpPr>
              <p:cNvPr id="4" name="CasellaDiTesto 19">
                <a:extLst>
                  <a:ext uri="{FF2B5EF4-FFF2-40B4-BE49-F238E27FC236}">
                    <a16:creationId xmlns:a16="http://schemas.microsoft.com/office/drawing/2014/main" id="{864BF1EE-DED5-A6BB-7804-C25113DEDAE6}"/>
                  </a:ext>
                </a:extLst>
              </p:cNvPr>
              <p:cNvSpPr txBox="1">
                <a:spLocks noRot="1" noChangeAspect="1" noMove="1" noResize="1" noEditPoints="1" noAdjustHandles="1" noChangeArrowheads="1" noChangeShapeType="1" noTextEdit="1"/>
              </p:cNvSpPr>
              <p:nvPr/>
            </p:nvSpPr>
            <p:spPr>
              <a:xfrm>
                <a:off x="667896" y="1982656"/>
                <a:ext cx="10856195" cy="2155332"/>
              </a:xfrm>
              <a:prstGeom prst="rect">
                <a:avLst/>
              </a:prstGeom>
              <a:blipFill>
                <a:blip r:embed="rId2"/>
                <a:stretch>
                  <a:fillRect l="-618" t="-565" r="-899" b="-2260"/>
                </a:stretch>
              </a:blipFill>
              <a:ln cap="flat">
                <a:noFill/>
              </a:ln>
            </p:spPr>
            <p:txBody>
              <a:bodyPr/>
              <a:lstStyle/>
              <a:p>
                <a:r>
                  <a:rPr lang="it-IT">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D9296C3-E2C9-0BC6-A9C5-C7676AC66C97}"/>
              </a:ext>
            </a:extLst>
          </p:cNvPr>
          <p:cNvSpPr txBox="1">
            <a:spLocks noGrp="1"/>
          </p:cNvSpPr>
          <p:nvPr>
            <p:ph type="title"/>
          </p:nvPr>
        </p:nvSpPr>
        <p:spPr/>
        <p:txBody>
          <a:bodyPr/>
          <a:lstStyle/>
          <a:p>
            <a:pPr lvl="0"/>
            <a:r>
              <a:rPr lang="it-IT"/>
              <a:t>Sintesi di un agente</a:t>
            </a:r>
          </a:p>
        </p:txBody>
      </p:sp>
      <p:sp>
        <p:nvSpPr>
          <p:cNvPr id="3" name="Segnaposto contenuto 2">
            <a:extLst>
              <a:ext uri="{FF2B5EF4-FFF2-40B4-BE49-F238E27FC236}">
                <a16:creationId xmlns:a16="http://schemas.microsoft.com/office/drawing/2014/main" id="{526AEC5F-0FC0-D66F-9B82-23463351522B}"/>
              </a:ext>
            </a:extLst>
          </p:cNvPr>
          <p:cNvSpPr txBox="1">
            <a:spLocks noGrp="1"/>
          </p:cNvSpPr>
          <p:nvPr>
            <p:ph idx="1"/>
          </p:nvPr>
        </p:nvSpPr>
        <p:spPr>
          <a:xfrm>
            <a:off x="523210" y="1909011"/>
            <a:ext cx="11087593" cy="4748460"/>
          </a:xfrm>
        </p:spPr>
        <p:txBody>
          <a:bodyPr/>
          <a:lstStyle/>
          <a:p>
            <a:pPr marL="0" lvl="0" indent="0">
              <a:lnSpc>
                <a:spcPct val="105000"/>
              </a:lnSpc>
              <a:spcBef>
                <a:spcPts val="500"/>
              </a:spcBef>
              <a:spcAft>
                <a:spcPts val="1000"/>
              </a:spcAft>
              <a:buNone/>
            </a:pPr>
            <a:r>
              <a:rPr lang="it-IT" sz="2000" dirty="0">
                <a:latin typeface="Gill Sans MT" pitchFamily="34"/>
                <a:cs typeface="Times New Roman" pitchFamily="18"/>
              </a:rPr>
              <a:t>Il fulcro della sintesi di un agente consiste nell’implementazione di un meccanismo di programmazione automatica, che realizzi un processo di ragionamento volto a decidere quale obiettivo perseguire, tra quelli raggiungibili, stabilendo quali azioni siano necessarie per l’effettiva realizzazione.</a:t>
            </a:r>
          </a:p>
          <a:p>
            <a:pPr marL="0" lvl="0" indent="0">
              <a:lnSpc>
                <a:spcPct val="105000"/>
              </a:lnSpc>
              <a:spcBef>
                <a:spcPts val="500"/>
              </a:spcBef>
              <a:spcAft>
                <a:spcPts val="1000"/>
              </a:spcAft>
              <a:buNone/>
            </a:pPr>
            <a:r>
              <a:rPr lang="it-IT" sz="2000" dirty="0">
                <a:latin typeface="Gill Sans MT" pitchFamily="34"/>
                <a:cs typeface="Times New Roman" pitchFamily="18"/>
              </a:rPr>
              <a:t>Questo meccanismo, detto ragionamento pratico o </a:t>
            </a:r>
            <a:r>
              <a:rPr lang="it-IT" sz="2000" b="1" i="1" dirty="0" err="1">
                <a:latin typeface="Gill Sans MT" pitchFamily="34"/>
                <a:cs typeface="Times New Roman" pitchFamily="18"/>
              </a:rPr>
              <a:t>practical</a:t>
            </a:r>
            <a:r>
              <a:rPr lang="it-IT" sz="2000" b="1" i="1" dirty="0">
                <a:latin typeface="Gill Sans MT" pitchFamily="34"/>
                <a:cs typeface="Times New Roman" pitchFamily="18"/>
              </a:rPr>
              <a:t> </a:t>
            </a:r>
            <a:r>
              <a:rPr lang="it-IT" sz="2000" b="1" i="1" dirty="0" err="1">
                <a:latin typeface="Gill Sans MT" pitchFamily="34"/>
                <a:cs typeface="Times New Roman" pitchFamily="18"/>
              </a:rPr>
              <a:t>reasoning</a:t>
            </a:r>
            <a:r>
              <a:rPr lang="it-IT" sz="2000" dirty="0">
                <a:latin typeface="Gill Sans MT" pitchFamily="34"/>
                <a:cs typeface="Times New Roman" pitchFamily="18"/>
              </a:rPr>
              <a:t>, è costituito da due processi:</a:t>
            </a:r>
          </a:p>
          <a:p>
            <a:pPr lvl="0">
              <a:lnSpc>
                <a:spcPct val="105000"/>
              </a:lnSpc>
              <a:spcBef>
                <a:spcPts val="500"/>
              </a:spcBef>
              <a:spcAft>
                <a:spcPts val="1000"/>
              </a:spcAft>
            </a:pPr>
            <a:r>
              <a:rPr lang="it-IT" sz="2000" dirty="0">
                <a:latin typeface="Gill Sans MT" pitchFamily="34"/>
                <a:cs typeface="Times New Roman" pitchFamily="18"/>
              </a:rPr>
              <a:t>un processo decisionale, detto </a:t>
            </a:r>
            <a:r>
              <a:rPr lang="it-IT" sz="2000" i="1" dirty="0" err="1">
                <a:latin typeface="Gill Sans MT" pitchFamily="34"/>
                <a:cs typeface="Times New Roman" pitchFamily="18"/>
              </a:rPr>
              <a:t>deliberation</a:t>
            </a:r>
            <a:r>
              <a:rPr lang="it-IT" sz="2000" dirty="0">
                <a:latin typeface="Gill Sans MT" pitchFamily="34"/>
                <a:cs typeface="Times New Roman" pitchFamily="18"/>
              </a:rPr>
              <a:t>, che esamina un insieme di prospettive differenti, per poi stabilire quale stato raggiungere, elaborando, come risultato, un’intenzione; </a:t>
            </a:r>
          </a:p>
          <a:p>
            <a:pPr lvl="0">
              <a:lnSpc>
                <a:spcPct val="105000"/>
              </a:lnSpc>
              <a:spcBef>
                <a:spcPts val="500"/>
              </a:spcBef>
              <a:spcAft>
                <a:spcPts val="1000"/>
              </a:spcAft>
            </a:pPr>
            <a:r>
              <a:rPr lang="it-IT" sz="2000" dirty="0">
                <a:latin typeface="Gill Sans MT" pitchFamily="34"/>
                <a:cs typeface="Times New Roman" pitchFamily="18"/>
              </a:rPr>
              <a:t>un processo denominato </a:t>
            </a:r>
            <a:r>
              <a:rPr lang="it-IT" sz="2000" i="1" dirty="0" err="1">
                <a:latin typeface="Gill Sans MT" pitchFamily="34"/>
                <a:cs typeface="Times New Roman" pitchFamily="18"/>
              </a:rPr>
              <a:t>means-ends</a:t>
            </a:r>
            <a:r>
              <a:rPr lang="it-IT" sz="2000" i="1" dirty="0">
                <a:latin typeface="Gill Sans MT" pitchFamily="34"/>
                <a:cs typeface="Times New Roman" pitchFamily="18"/>
              </a:rPr>
              <a:t> </a:t>
            </a:r>
            <a:r>
              <a:rPr lang="it-IT" sz="2000" i="1" dirty="0" err="1">
                <a:latin typeface="Gill Sans MT" pitchFamily="34"/>
                <a:cs typeface="Times New Roman" pitchFamily="18"/>
              </a:rPr>
              <a:t>reasoning</a:t>
            </a:r>
            <a:r>
              <a:rPr lang="it-IT" sz="2000" dirty="0">
                <a:latin typeface="Gill Sans MT" pitchFamily="34"/>
                <a:cs typeface="Times New Roman" pitchFamily="18"/>
              </a:rPr>
              <a:t>, per il raggiungimento della condizione desiderata, che è volto a delineare il modo in cui si può raggiungere lo stato desiderato.</a:t>
            </a:r>
          </a:p>
          <a:p>
            <a:pPr marL="0" lvl="0" indent="0">
              <a:lnSpc>
                <a:spcPct val="105000"/>
              </a:lnSpc>
              <a:spcBef>
                <a:spcPts val="500"/>
              </a:spcBef>
              <a:spcAft>
                <a:spcPts val="1000"/>
              </a:spcAft>
              <a:buNone/>
            </a:pPr>
            <a:r>
              <a:rPr lang="it-IT" sz="2000" dirty="0">
                <a:latin typeface="Gill Sans MT" pitchFamily="34"/>
                <a:cs typeface="Times New Roman" pitchFamily="18"/>
              </a:rPr>
              <a:t>Questo metodo, quindi, si basa sulla valutazione dei vantaggi e degli svantaggi riguardanti le possibilità che si hanno a disposizione, tenendo sempre conto di quello in cui l’agente crede e di quali siano i suoi desideri ed è per questo che si contrappone al </a:t>
            </a:r>
            <a:r>
              <a:rPr lang="it-IT" sz="2000" i="1" dirty="0" err="1">
                <a:latin typeface="Gill Sans MT" pitchFamily="34"/>
                <a:cs typeface="Times New Roman" pitchFamily="18"/>
              </a:rPr>
              <a:t>theoretical</a:t>
            </a:r>
            <a:r>
              <a:rPr lang="it-IT" sz="2000" i="1" dirty="0">
                <a:latin typeface="Gill Sans MT" pitchFamily="34"/>
                <a:cs typeface="Times New Roman" pitchFamily="18"/>
              </a:rPr>
              <a:t> </a:t>
            </a:r>
            <a:r>
              <a:rPr lang="it-IT" sz="2000" i="1" dirty="0" err="1">
                <a:latin typeface="Gill Sans MT" pitchFamily="34"/>
                <a:cs typeface="Times New Roman" pitchFamily="18"/>
              </a:rPr>
              <a:t>reasoning</a:t>
            </a:r>
            <a:r>
              <a:rPr lang="it-IT" sz="2000" dirty="0">
                <a:latin typeface="Gill Sans MT" pitchFamily="34"/>
                <a:cs typeface="Times New Roman" pitchFamily="18"/>
              </a:rPr>
              <a:t> o ragionamento teorico, che è, invece, orientato alle credenze, piuttosto che alle azioni.</a:t>
            </a:r>
            <a:endParaRPr lang="it-IT" sz="1400" dirty="0">
              <a:latin typeface="Calibri" pitchFamily="34"/>
              <a:cs typeface="Times New Roman" pitchFamily="1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28">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F21D67-C9D3-7AA1-27D8-3305235F65A4}"/>
              </a:ext>
            </a:extLst>
          </p:cNvPr>
          <p:cNvSpPr txBox="1">
            <a:spLocks noGrp="1"/>
          </p:cNvSpPr>
          <p:nvPr>
            <p:ph type="title"/>
          </p:nvPr>
        </p:nvSpPr>
        <p:spPr/>
        <p:txBody>
          <a:bodyPr/>
          <a:lstStyle/>
          <a:p>
            <a:pPr lvl="0"/>
            <a:r>
              <a:rPr lang="it-IT"/>
              <a:t>Sintesi di un agente:  Practical reasoning</a:t>
            </a:r>
          </a:p>
        </p:txBody>
      </p:sp>
      <p:grpSp>
        <p:nvGrpSpPr>
          <p:cNvPr id="3" name="Gruppo 48">
            <a:extLst>
              <a:ext uri="{FF2B5EF4-FFF2-40B4-BE49-F238E27FC236}">
                <a16:creationId xmlns:a16="http://schemas.microsoft.com/office/drawing/2014/main" id="{3E38144E-01DD-B35B-1D4C-65E249CDF7AE}"/>
              </a:ext>
            </a:extLst>
          </p:cNvPr>
          <p:cNvGrpSpPr/>
          <p:nvPr/>
        </p:nvGrpSpPr>
        <p:grpSpPr>
          <a:xfrm>
            <a:off x="1427744" y="1941042"/>
            <a:ext cx="8719553" cy="4696047"/>
            <a:chOff x="1427744" y="1941042"/>
            <a:chExt cx="8719553" cy="4696047"/>
          </a:xfrm>
        </p:grpSpPr>
        <p:sp>
          <p:nvSpPr>
            <p:cNvPr id="4" name="Rettangolo con angoli arrotondati 18">
              <a:extLst>
                <a:ext uri="{FF2B5EF4-FFF2-40B4-BE49-F238E27FC236}">
                  <a16:creationId xmlns:a16="http://schemas.microsoft.com/office/drawing/2014/main" id="{79D98A6B-FC00-7521-316C-F845F2BB8AFC}"/>
                </a:ext>
              </a:extLst>
            </p:cNvPr>
            <p:cNvSpPr/>
            <p:nvPr/>
          </p:nvSpPr>
          <p:spPr>
            <a:xfrm>
              <a:off x="1427744" y="2888617"/>
              <a:ext cx="8719553" cy="2774243"/>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4472C4">
                <a:alpha val="50000"/>
              </a:srgbClr>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Calibri"/>
              </a:endParaRPr>
            </a:p>
          </p:txBody>
        </p:sp>
        <p:sp>
          <p:nvSpPr>
            <p:cNvPr id="5" name="Rettangolo con angoli arrotondati 5">
              <a:extLst>
                <a:ext uri="{FF2B5EF4-FFF2-40B4-BE49-F238E27FC236}">
                  <a16:creationId xmlns:a16="http://schemas.microsoft.com/office/drawing/2014/main" id="{014972B9-5D3A-0129-8AB3-65FD734137B7}"/>
                </a:ext>
              </a:extLst>
            </p:cNvPr>
            <p:cNvSpPr/>
            <p:nvPr/>
          </p:nvSpPr>
          <p:spPr>
            <a:xfrm>
              <a:off x="4787889" y="3703082"/>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AGENTE</a:t>
              </a:r>
              <a:endParaRPr lang="it-IT" sz="1800" b="0" i="0" u="none" strike="noStrike" kern="1200" cap="none" spc="0" baseline="0">
                <a:solidFill>
                  <a:srgbClr val="FFFFFF"/>
                </a:solidFill>
                <a:uFillTx/>
                <a:latin typeface="Gill Sans MT" pitchFamily="34"/>
              </a:endParaRPr>
            </a:p>
          </p:txBody>
        </p:sp>
        <p:sp>
          <p:nvSpPr>
            <p:cNvPr id="6" name="Rettangolo con angoli arrotondati 6">
              <a:extLst>
                <a:ext uri="{FF2B5EF4-FFF2-40B4-BE49-F238E27FC236}">
                  <a16:creationId xmlns:a16="http://schemas.microsoft.com/office/drawing/2014/main" id="{999172A9-C64F-B7A0-8148-1E625DA00F5C}"/>
                </a:ext>
              </a:extLst>
            </p:cNvPr>
            <p:cNvSpPr/>
            <p:nvPr/>
          </p:nvSpPr>
          <p:spPr>
            <a:xfrm>
              <a:off x="2341805" y="1941042"/>
              <a:ext cx="1564108" cy="722485"/>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AFAFAF"/>
                </a:gs>
                <a:gs pos="100000">
                  <a:srgbClr val="A5A5A5"/>
                </a:gs>
              </a:gsLst>
              <a:lin ang="5400000"/>
            </a:gra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DATI</a:t>
              </a:r>
              <a:endParaRPr lang="it-IT" sz="1800" b="0" i="0" u="none" strike="noStrike" kern="1200" cap="none" spc="0" baseline="0">
                <a:solidFill>
                  <a:srgbClr val="FFFFFF"/>
                </a:solidFill>
                <a:uFillTx/>
                <a:latin typeface="Gill Sans MT" pitchFamily="34"/>
              </a:endParaRPr>
            </a:p>
          </p:txBody>
        </p:sp>
        <p:sp>
          <p:nvSpPr>
            <p:cNvPr id="7" name="Rettangolo con angoli arrotondati 7">
              <a:extLst>
                <a:ext uri="{FF2B5EF4-FFF2-40B4-BE49-F238E27FC236}">
                  <a16:creationId xmlns:a16="http://schemas.microsoft.com/office/drawing/2014/main" id="{7B2544D8-D217-0AF0-8B97-A608EAA0F573}"/>
                </a:ext>
              </a:extLst>
            </p:cNvPr>
            <p:cNvSpPr/>
            <p:nvPr/>
          </p:nvSpPr>
          <p:spPr>
            <a:xfrm>
              <a:off x="1989222" y="4484619"/>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Desideri</a:t>
              </a:r>
              <a:endParaRPr lang="it-IT" sz="1800" b="0" i="0" u="none" strike="noStrike" kern="1200" cap="none" spc="0" baseline="0">
                <a:solidFill>
                  <a:srgbClr val="FFFFFF"/>
                </a:solidFill>
                <a:uFillTx/>
                <a:latin typeface="Gill Sans MT" pitchFamily="34"/>
              </a:endParaRPr>
            </a:p>
          </p:txBody>
        </p:sp>
        <p:sp>
          <p:nvSpPr>
            <p:cNvPr id="8" name="Rettangolo con angoli arrotondati 8">
              <a:extLst>
                <a:ext uri="{FF2B5EF4-FFF2-40B4-BE49-F238E27FC236}">
                  <a16:creationId xmlns:a16="http://schemas.microsoft.com/office/drawing/2014/main" id="{1DE328C0-B9B4-BEAF-5CDB-7802205C0E1F}"/>
                </a:ext>
              </a:extLst>
            </p:cNvPr>
            <p:cNvSpPr/>
            <p:nvPr/>
          </p:nvSpPr>
          <p:spPr>
            <a:xfrm>
              <a:off x="7515051" y="4484619"/>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Intenzioni</a:t>
              </a:r>
              <a:endParaRPr lang="it-IT" sz="1800" b="0" i="0" u="none" strike="noStrike" kern="1200" cap="none" spc="0" baseline="0">
                <a:solidFill>
                  <a:srgbClr val="FFFFFF"/>
                </a:solidFill>
                <a:uFillTx/>
                <a:latin typeface="Gill Sans MT" pitchFamily="34"/>
              </a:endParaRPr>
            </a:p>
          </p:txBody>
        </p:sp>
        <p:sp>
          <p:nvSpPr>
            <p:cNvPr id="9" name="Rettangolo con angoli arrotondati 10">
              <a:extLst>
                <a:ext uri="{FF2B5EF4-FFF2-40B4-BE49-F238E27FC236}">
                  <a16:creationId xmlns:a16="http://schemas.microsoft.com/office/drawing/2014/main" id="{16B5134A-6D96-A2D1-9C42-5C580F5E80A9}"/>
                </a:ext>
              </a:extLst>
            </p:cNvPr>
            <p:cNvSpPr/>
            <p:nvPr/>
          </p:nvSpPr>
          <p:spPr>
            <a:xfrm>
              <a:off x="7495336" y="3179789"/>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Piani</a:t>
              </a:r>
              <a:endParaRPr lang="it-IT" sz="1800" b="0" i="0" u="none" strike="noStrike" kern="1200" cap="none" spc="0" baseline="0">
                <a:solidFill>
                  <a:srgbClr val="FFFFFF"/>
                </a:solidFill>
                <a:uFillTx/>
                <a:latin typeface="Gill Sans MT" pitchFamily="34"/>
              </a:endParaRPr>
            </a:p>
          </p:txBody>
        </p:sp>
        <p:sp>
          <p:nvSpPr>
            <p:cNvPr id="10" name="Rettangolo con angoli arrotondati 11">
              <a:extLst>
                <a:ext uri="{FF2B5EF4-FFF2-40B4-BE49-F238E27FC236}">
                  <a16:creationId xmlns:a16="http://schemas.microsoft.com/office/drawing/2014/main" id="{69929E75-3663-774F-3CD5-FDBAD3F38532}"/>
                </a:ext>
              </a:extLst>
            </p:cNvPr>
            <p:cNvSpPr/>
            <p:nvPr/>
          </p:nvSpPr>
          <p:spPr>
            <a:xfrm>
              <a:off x="2044698" y="3179789"/>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Credenze</a:t>
              </a:r>
              <a:endParaRPr lang="it-IT" sz="1800" b="0" i="0" u="none" strike="noStrike" kern="1200" cap="none" spc="0" baseline="0">
                <a:solidFill>
                  <a:srgbClr val="FFFFFF"/>
                </a:solidFill>
                <a:uFillTx/>
                <a:latin typeface="Gill Sans MT" pitchFamily="34"/>
              </a:endParaRPr>
            </a:p>
          </p:txBody>
        </p:sp>
        <p:sp>
          <p:nvSpPr>
            <p:cNvPr id="11" name="Rettangolo con angoli arrotondati 19">
              <a:extLst>
                <a:ext uri="{FF2B5EF4-FFF2-40B4-BE49-F238E27FC236}">
                  <a16:creationId xmlns:a16="http://schemas.microsoft.com/office/drawing/2014/main" id="{0BBC1A80-AFC4-6A15-B9AE-3E08D5CC5CEB}"/>
                </a:ext>
              </a:extLst>
            </p:cNvPr>
            <p:cNvSpPr/>
            <p:nvPr/>
          </p:nvSpPr>
          <p:spPr>
            <a:xfrm>
              <a:off x="7691173" y="5849105"/>
              <a:ext cx="1806095" cy="787984"/>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AFAFAF"/>
                </a:gs>
                <a:gs pos="100000">
                  <a:srgbClr val="A5A5A5"/>
                </a:gs>
              </a:gsLst>
              <a:lin ang="5400000"/>
            </a:gra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AZIONE</a:t>
              </a:r>
              <a:endParaRPr lang="it-IT" sz="1800" b="0" i="0" u="none" strike="noStrike" kern="1200" cap="none" spc="0" baseline="0">
                <a:solidFill>
                  <a:srgbClr val="FFFFFF"/>
                </a:solidFill>
                <a:uFillTx/>
                <a:latin typeface="Gill Sans MT" pitchFamily="34"/>
              </a:endParaRPr>
            </a:p>
          </p:txBody>
        </p:sp>
        <p:cxnSp>
          <p:nvCxnSpPr>
            <p:cNvPr id="12" name="Connettore a gomito 21">
              <a:extLst>
                <a:ext uri="{FF2B5EF4-FFF2-40B4-BE49-F238E27FC236}">
                  <a16:creationId xmlns:a16="http://schemas.microsoft.com/office/drawing/2014/main" id="{8EF39393-C72B-8906-72BD-D8624D58D2F4}"/>
                </a:ext>
              </a:extLst>
            </p:cNvPr>
            <p:cNvCxnSpPr>
              <a:stCxn id="5" idx="2"/>
              <a:endCxn id="8" idx="3"/>
            </p:cNvCxnSpPr>
            <p:nvPr/>
          </p:nvCxnSpPr>
          <p:spPr>
            <a:xfrm rot="16200000" flipH="1">
              <a:off x="6528885" y="3955652"/>
              <a:ext cx="324337" cy="1647996"/>
            </a:xfrm>
            <a:prstGeom prst="bentConnector2">
              <a:avLst/>
            </a:prstGeom>
            <a:noFill/>
            <a:ln w="28575" cap="flat">
              <a:solidFill>
                <a:srgbClr val="D9D9D9"/>
              </a:solidFill>
              <a:prstDash val="solid"/>
              <a:miter/>
              <a:headEnd type="arrow"/>
              <a:tailEnd type="arrow"/>
            </a:ln>
          </p:spPr>
        </p:cxnSp>
        <p:cxnSp>
          <p:nvCxnSpPr>
            <p:cNvPr id="13" name="Connettore a gomito 22">
              <a:extLst>
                <a:ext uri="{FF2B5EF4-FFF2-40B4-BE49-F238E27FC236}">
                  <a16:creationId xmlns:a16="http://schemas.microsoft.com/office/drawing/2014/main" id="{2FA2EFFE-7E2A-124E-F95F-97AAA324B08A}"/>
                </a:ext>
              </a:extLst>
            </p:cNvPr>
            <p:cNvCxnSpPr>
              <a:stCxn id="7" idx="1"/>
              <a:endCxn id="5" idx="2"/>
            </p:cNvCxnSpPr>
            <p:nvPr/>
          </p:nvCxnSpPr>
          <p:spPr>
            <a:xfrm flipV="1">
              <a:off x="4147553" y="4617482"/>
              <a:ext cx="1719502" cy="324337"/>
            </a:xfrm>
            <a:prstGeom prst="bentConnector2">
              <a:avLst/>
            </a:prstGeom>
            <a:noFill/>
            <a:ln w="28575" cap="flat">
              <a:solidFill>
                <a:srgbClr val="D9D9D9"/>
              </a:solidFill>
              <a:prstDash val="solid"/>
              <a:miter/>
              <a:headEnd type="arrow"/>
              <a:tailEnd type="arrow"/>
            </a:ln>
          </p:spPr>
        </p:cxnSp>
        <p:cxnSp>
          <p:nvCxnSpPr>
            <p:cNvPr id="14" name="Connettore a gomito 28">
              <a:extLst>
                <a:ext uri="{FF2B5EF4-FFF2-40B4-BE49-F238E27FC236}">
                  <a16:creationId xmlns:a16="http://schemas.microsoft.com/office/drawing/2014/main" id="{D5685A37-4BA9-CBF4-0EF5-F27F2B333B40}"/>
                </a:ext>
              </a:extLst>
            </p:cNvPr>
            <p:cNvCxnSpPr>
              <a:stCxn id="9" idx="3"/>
              <a:endCxn id="5" idx="1"/>
            </p:cNvCxnSpPr>
            <p:nvPr/>
          </p:nvCxnSpPr>
          <p:spPr>
            <a:xfrm rot="10800000" flipV="1">
              <a:off x="6946220" y="3636988"/>
              <a:ext cx="549116" cy="523293"/>
            </a:xfrm>
            <a:prstGeom prst="bentConnector3">
              <a:avLst>
                <a:gd name="adj1" fmla="val 50000"/>
              </a:avLst>
            </a:prstGeom>
            <a:noFill/>
            <a:ln w="28575" cap="flat">
              <a:solidFill>
                <a:srgbClr val="D9D9D9"/>
              </a:solidFill>
              <a:prstDash val="solid"/>
              <a:miter/>
              <a:headEnd type="arrow"/>
              <a:tailEnd type="arrow"/>
            </a:ln>
          </p:spPr>
        </p:cxnSp>
        <p:cxnSp>
          <p:nvCxnSpPr>
            <p:cNvPr id="15" name="Connettore a gomito 35">
              <a:extLst>
                <a:ext uri="{FF2B5EF4-FFF2-40B4-BE49-F238E27FC236}">
                  <a16:creationId xmlns:a16="http://schemas.microsoft.com/office/drawing/2014/main" id="{ED9AD21C-6FC5-3CAA-232A-E3FEFCE1189B}"/>
                </a:ext>
              </a:extLst>
            </p:cNvPr>
            <p:cNvCxnSpPr>
              <a:stCxn id="10" idx="1"/>
              <a:endCxn id="5" idx="3"/>
            </p:cNvCxnSpPr>
            <p:nvPr/>
          </p:nvCxnSpPr>
          <p:spPr>
            <a:xfrm>
              <a:off x="4203029" y="3636989"/>
              <a:ext cx="584860" cy="523293"/>
            </a:xfrm>
            <a:prstGeom prst="bentConnector3">
              <a:avLst>
                <a:gd name="adj1" fmla="val 50000"/>
              </a:avLst>
            </a:prstGeom>
            <a:noFill/>
            <a:ln w="28575" cap="flat">
              <a:solidFill>
                <a:srgbClr val="D9D9D9"/>
              </a:solidFill>
              <a:prstDash val="solid"/>
              <a:miter/>
              <a:headEnd type="arrow"/>
              <a:tailEnd type="arrow"/>
            </a:ln>
          </p:spPr>
        </p:cxnSp>
        <p:cxnSp>
          <p:nvCxnSpPr>
            <p:cNvPr id="16" name="Connettore 2 43">
              <a:extLst>
                <a:ext uri="{FF2B5EF4-FFF2-40B4-BE49-F238E27FC236}">
                  <a16:creationId xmlns:a16="http://schemas.microsoft.com/office/drawing/2014/main" id="{98A97309-C14E-2045-B4E6-8A55611C9B36}"/>
                </a:ext>
              </a:extLst>
            </p:cNvPr>
            <p:cNvCxnSpPr>
              <a:stCxn id="6" idx="2"/>
              <a:endCxn id="10" idx="0"/>
            </p:cNvCxnSpPr>
            <p:nvPr/>
          </p:nvCxnSpPr>
          <p:spPr>
            <a:xfrm>
              <a:off x="3123859" y="2663527"/>
              <a:ext cx="5" cy="516262"/>
            </a:xfrm>
            <a:prstGeom prst="straightConnector1">
              <a:avLst/>
            </a:prstGeom>
            <a:noFill/>
            <a:ln w="28575" cap="flat">
              <a:solidFill>
                <a:srgbClr val="2F5597"/>
              </a:solidFill>
              <a:prstDash val="solid"/>
              <a:miter/>
              <a:tailEnd type="arrow"/>
            </a:ln>
          </p:spPr>
        </p:cxnSp>
        <p:cxnSp>
          <p:nvCxnSpPr>
            <p:cNvPr id="17" name="Connettore 2 45">
              <a:extLst>
                <a:ext uri="{FF2B5EF4-FFF2-40B4-BE49-F238E27FC236}">
                  <a16:creationId xmlns:a16="http://schemas.microsoft.com/office/drawing/2014/main" id="{021666E1-9F82-0192-C91F-65B483CA9F0A}"/>
                </a:ext>
              </a:extLst>
            </p:cNvPr>
            <p:cNvCxnSpPr>
              <a:stCxn id="8" idx="2"/>
              <a:endCxn id="11" idx="0"/>
            </p:cNvCxnSpPr>
            <p:nvPr/>
          </p:nvCxnSpPr>
          <p:spPr>
            <a:xfrm>
              <a:off x="8594217" y="5399019"/>
              <a:ext cx="4" cy="450086"/>
            </a:xfrm>
            <a:prstGeom prst="straightConnector1">
              <a:avLst/>
            </a:prstGeom>
            <a:noFill/>
            <a:ln w="28575" cap="flat">
              <a:solidFill>
                <a:srgbClr val="1F4E79">
                  <a:alpha val="99000"/>
                </a:srgbClr>
              </a:solidFill>
              <a:prstDash val="solid"/>
              <a:miter/>
              <a:tailEnd type="arrow"/>
            </a:ln>
          </p:spPr>
        </p:cxnSp>
      </p:gr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8AF2E6-A698-6915-B37B-CC0931596EBE}"/>
              </a:ext>
            </a:extLst>
          </p:cNvPr>
          <p:cNvSpPr txBox="1">
            <a:spLocks noGrp="1"/>
          </p:cNvSpPr>
          <p:nvPr>
            <p:ph type="title"/>
          </p:nvPr>
        </p:nvSpPr>
        <p:spPr/>
        <p:txBody>
          <a:bodyPr/>
          <a:lstStyle/>
          <a:p>
            <a:pPr lvl="0"/>
            <a:r>
              <a:rPr lang="it-IT"/>
              <a:t>Sintesi di un agente: planning</a:t>
            </a:r>
          </a:p>
        </p:txBody>
      </p:sp>
      <p:sp>
        <p:nvSpPr>
          <p:cNvPr id="3" name="CasellaDiTesto 3">
            <a:extLst>
              <a:ext uri="{FF2B5EF4-FFF2-40B4-BE49-F238E27FC236}">
                <a16:creationId xmlns:a16="http://schemas.microsoft.com/office/drawing/2014/main" id="{C87796B5-1238-6706-111A-0878231F05C2}"/>
              </a:ext>
            </a:extLst>
          </p:cNvPr>
          <p:cNvSpPr txBox="1"/>
          <p:nvPr/>
        </p:nvSpPr>
        <p:spPr>
          <a:xfrm>
            <a:off x="502234" y="1860886"/>
            <a:ext cx="11187528" cy="77290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La progettazione di un piano d’azione volto a condurre l’agente </a:t>
            </a:r>
            <a:r>
              <a:rPr lang="it-IT" sz="2000" b="0" i="0" u="none" strike="noStrike" kern="0" cap="none" spc="0" baseline="0">
                <a:solidFill>
                  <a:srgbClr val="262626"/>
                </a:solidFill>
                <a:uFillTx/>
                <a:latin typeface="Gill Sans MT" pitchFamily="34"/>
                <a:ea typeface="Times New Roman" pitchFamily="18"/>
                <a:cs typeface="Times New Roman" pitchFamily="18"/>
              </a:rPr>
              <a:t>verso il</a:t>
            </a:r>
            <a:r>
              <a:rPr lang="it-IT" sz="2000" b="0" i="0" u="none" strike="noStrike" kern="1200" cap="none" spc="0" baseline="0">
                <a:solidFill>
                  <a:srgbClr val="262626"/>
                </a:solidFill>
                <a:uFillTx/>
                <a:latin typeface="Gill Sans MT" pitchFamily="34"/>
                <a:ea typeface="Times New Roman" pitchFamily="18"/>
                <a:cs typeface="Times New Roman" pitchFamily="18"/>
              </a:rPr>
              <a:t> soddisfacimento del proprio obiettivo costituisce un problema di </a:t>
            </a:r>
            <a:r>
              <a:rPr lang="it-IT" sz="2000" b="0" i="1" u="none" strike="noStrike" kern="1200" cap="none" spc="0" baseline="0">
                <a:solidFill>
                  <a:srgbClr val="262626"/>
                </a:solidFill>
                <a:uFillTx/>
                <a:latin typeface="Gill Sans MT" pitchFamily="34"/>
                <a:ea typeface="Times New Roman" pitchFamily="18"/>
                <a:cs typeface="Times New Roman" pitchFamily="18"/>
              </a:rPr>
              <a:t>planning</a:t>
            </a:r>
            <a:r>
              <a:rPr lang="it-IT" sz="2000" b="0" i="0" u="none" strike="noStrike" kern="1200" cap="none" spc="0" baseline="0">
                <a:solidFill>
                  <a:srgbClr val="262626"/>
                </a:solidFill>
                <a:uFillTx/>
                <a:latin typeface="Gill Sans MT" pitchFamily="34"/>
                <a:ea typeface="Times New Roman" pitchFamily="18"/>
                <a:cs typeface="Times New Roman" pitchFamily="18"/>
              </a:rPr>
              <a:t> o pianificazione.</a:t>
            </a:r>
          </a:p>
        </p:txBody>
      </p:sp>
      <p:pic>
        <p:nvPicPr>
          <p:cNvPr id="4" name="Immagine 29">
            <a:extLst>
              <a:ext uri="{FF2B5EF4-FFF2-40B4-BE49-F238E27FC236}">
                <a16:creationId xmlns:a16="http://schemas.microsoft.com/office/drawing/2014/main" id="{B566A620-B50D-653C-6383-FED31A732110}"/>
              </a:ext>
            </a:extLst>
          </p:cNvPr>
          <p:cNvPicPr>
            <a:picLocks noChangeAspect="1"/>
          </p:cNvPicPr>
          <p:nvPr/>
        </p:nvPicPr>
        <p:blipFill>
          <a:blip r:embed="rId2"/>
          <a:stretch>
            <a:fillRect/>
          </a:stretch>
        </p:blipFill>
        <p:spPr>
          <a:xfrm>
            <a:off x="581192" y="2778706"/>
            <a:ext cx="5649940" cy="3812810"/>
          </a:xfrm>
          <a:prstGeom prst="rect">
            <a:avLst/>
          </a:prstGeom>
          <a:noFill/>
          <a:ln cap="flat">
            <a:noFill/>
          </a:ln>
        </p:spPr>
      </p:pic>
      <p:sp>
        <p:nvSpPr>
          <p:cNvPr id="5" name="CasellaDiTesto 30">
            <a:extLst>
              <a:ext uri="{FF2B5EF4-FFF2-40B4-BE49-F238E27FC236}">
                <a16:creationId xmlns:a16="http://schemas.microsoft.com/office/drawing/2014/main" id="{94B54B54-4445-5B11-DBFA-C48FA65C5E3D}"/>
              </a:ext>
            </a:extLst>
          </p:cNvPr>
          <p:cNvSpPr txBox="1"/>
          <p:nvPr/>
        </p:nvSpPr>
        <p:spPr>
          <a:xfrm>
            <a:off x="6594552" y="3729188"/>
            <a:ext cx="5016242" cy="286231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La programmazione automatica di un agente riguarderà, allora, la creazione di un oggetto di tipo </a:t>
            </a:r>
            <a:r>
              <a:rPr lang="it-IT" sz="2000" b="0" i="1" u="none" strike="noStrike" kern="1200" cap="none" spc="0" baseline="0">
                <a:solidFill>
                  <a:srgbClr val="262626"/>
                </a:solidFill>
                <a:uFillTx/>
                <a:latin typeface="Gill Sans MT" pitchFamily="34"/>
                <a:ea typeface="Times New Roman" pitchFamily="18"/>
                <a:cs typeface="Times New Roman" pitchFamily="18"/>
              </a:rPr>
              <a:t>planner</a:t>
            </a:r>
            <a:r>
              <a:rPr lang="it-IT" sz="2000" b="0" i="0" u="none" strike="noStrike" kern="1200" cap="none" spc="0" baseline="0">
                <a:solidFill>
                  <a:srgbClr val="262626"/>
                </a:solidFill>
                <a:uFillTx/>
                <a:latin typeface="Gill Sans MT" pitchFamily="34"/>
                <a:ea typeface="Times New Roman" pitchFamily="18"/>
                <a:cs typeface="Times New Roman" pitchFamily="18"/>
              </a:rPr>
              <a:t> che avrà il compito di fornire all’agente stesso una rappresentazione dell’obiettivo che dovrà raggiungere, un elenco delle azioni che dovrà compiere per la sua effettiva realizzazione ed una descrizione accurata dell’ambiente in cui si dovrà muovere.</a:t>
            </a:r>
            <a:endParaRPr lang="it-IT" sz="2000" b="0" i="0" u="none" strike="noStrike" kern="1200" cap="none" spc="0" baseline="0">
              <a:solidFill>
                <a:srgbClr val="262626"/>
              </a:solidFill>
              <a:uFillTx/>
              <a:latin typeface="Gill Sans M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2000" b="0" i="0" u="none" strike="noStrike" kern="1200" cap="none" spc="0" baseline="0">
              <a:solidFill>
                <a:srgbClr val="000000"/>
              </a:solidFill>
              <a:uFillTx/>
              <a:latin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A50D4A-ED4E-F3B4-E66C-360A1EEE3ACA}"/>
              </a:ext>
            </a:extLst>
          </p:cNvPr>
          <p:cNvSpPr txBox="1">
            <a:spLocks noGrp="1"/>
          </p:cNvSpPr>
          <p:nvPr>
            <p:ph type="title"/>
          </p:nvPr>
        </p:nvSpPr>
        <p:spPr/>
        <p:txBody>
          <a:bodyPr/>
          <a:lstStyle/>
          <a:p>
            <a:pPr lvl="0"/>
            <a:r>
              <a:rPr lang="it-IT"/>
              <a:t>Definizione di un sistema multi-agente</a:t>
            </a:r>
          </a:p>
        </p:txBody>
      </p:sp>
      <p:sp>
        <p:nvSpPr>
          <p:cNvPr id="3" name="CasellaDiTesto 4">
            <a:extLst>
              <a:ext uri="{FF2B5EF4-FFF2-40B4-BE49-F238E27FC236}">
                <a16:creationId xmlns:a16="http://schemas.microsoft.com/office/drawing/2014/main" id="{7EA2B00B-154B-4A2E-21AF-50FB8139D481}"/>
              </a:ext>
            </a:extLst>
          </p:cNvPr>
          <p:cNvSpPr txBox="1"/>
          <p:nvPr/>
        </p:nvSpPr>
        <p:spPr>
          <a:xfrm>
            <a:off x="581192" y="1913061"/>
            <a:ext cx="11029611" cy="77290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Un sistema </a:t>
            </a:r>
            <a:r>
              <a:rPr lang="it-IT" sz="2000" b="0" i="1" u="none" strike="noStrike" kern="1200" cap="none" spc="0" baseline="0">
                <a:solidFill>
                  <a:srgbClr val="262626"/>
                </a:solidFill>
                <a:uFillTx/>
                <a:latin typeface="Gill Sans MT" pitchFamily="34"/>
                <a:ea typeface="Times New Roman" pitchFamily="18"/>
                <a:cs typeface="Times New Roman" pitchFamily="18"/>
              </a:rPr>
              <a:t>multi-agente</a:t>
            </a:r>
            <a:r>
              <a:rPr lang="it-IT" sz="2000" b="0" i="0" u="none" strike="noStrike" kern="1200" cap="none" spc="0" baseline="0">
                <a:solidFill>
                  <a:srgbClr val="262626"/>
                </a:solidFill>
                <a:uFillTx/>
                <a:latin typeface="Gill Sans MT" pitchFamily="34"/>
                <a:ea typeface="Times New Roman" pitchFamily="18"/>
                <a:cs typeface="Times New Roman" pitchFamily="18"/>
              </a:rPr>
              <a:t> è costituito da un determinato numero di agenti che si trovano nello stesso ambiente e che interagiscono tra loro, secondo una specifica organizzazione.</a:t>
            </a:r>
          </a:p>
        </p:txBody>
      </p:sp>
      <p:sp>
        <p:nvSpPr>
          <p:cNvPr id="4" name="CasellaDiTesto 5">
            <a:extLst>
              <a:ext uri="{FF2B5EF4-FFF2-40B4-BE49-F238E27FC236}">
                <a16:creationId xmlns:a16="http://schemas.microsoft.com/office/drawing/2014/main" id="{5ACD5552-FDE0-4323-18B9-61D1968FBC08}"/>
              </a:ext>
            </a:extLst>
          </p:cNvPr>
          <p:cNvSpPr txBox="1"/>
          <p:nvPr/>
        </p:nvSpPr>
        <p:spPr>
          <a:xfrm>
            <a:off x="451018" y="5045384"/>
            <a:ext cx="11289959" cy="17097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Ogni agente deve essere in grado di cooperare e coordinarsi con tutte le altre entità facenti parte del sistema, in modo tale che possano essere raggiunti tutti gli obiettivi prefissati. </a:t>
            </a: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Il meccanismo di comunicazione adottato dagli agenti di uno stesso sistema consiste nello scambio di messaggi, che forniscono informazioni sullo stato attuale di ciascuno e sulle proprie intenzioni.</a:t>
            </a:r>
            <a:endParaRPr lang="it-IT" sz="2000" b="0" i="0" u="none" strike="noStrike" kern="1200" cap="none" spc="0" baseline="0">
              <a:solidFill>
                <a:srgbClr val="262626"/>
              </a:solidFill>
              <a:uFillTx/>
              <a:latin typeface="Gill Sans MT" pitchFamily="34"/>
            </a:endParaRPr>
          </a:p>
        </p:txBody>
      </p:sp>
      <p:sp>
        <p:nvSpPr>
          <p:cNvPr id="5" name="Rettangolo con angoli arrotondati 6">
            <a:extLst>
              <a:ext uri="{FF2B5EF4-FFF2-40B4-BE49-F238E27FC236}">
                <a16:creationId xmlns:a16="http://schemas.microsoft.com/office/drawing/2014/main" id="{0469F2C1-5517-EDD6-2828-BAFD7DE3D502}"/>
              </a:ext>
            </a:extLst>
          </p:cNvPr>
          <p:cNvSpPr/>
          <p:nvPr/>
        </p:nvSpPr>
        <p:spPr>
          <a:xfrm>
            <a:off x="5016828" y="2815391"/>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Agente</a:t>
            </a:r>
            <a:endParaRPr lang="it-IT" sz="1800" b="0" i="0" u="none" strike="noStrike" kern="1200" cap="none" spc="0" baseline="0">
              <a:solidFill>
                <a:srgbClr val="FFFFFF"/>
              </a:solidFill>
              <a:uFillTx/>
              <a:latin typeface="Gill Sans MT" pitchFamily="34"/>
            </a:endParaRPr>
          </a:p>
        </p:txBody>
      </p:sp>
      <p:sp>
        <p:nvSpPr>
          <p:cNvPr id="6" name="Rettangolo con angoli arrotondati 7">
            <a:extLst>
              <a:ext uri="{FF2B5EF4-FFF2-40B4-BE49-F238E27FC236}">
                <a16:creationId xmlns:a16="http://schemas.microsoft.com/office/drawing/2014/main" id="{3952955F-0C9A-DB6B-4E2A-1F864C219B8C}"/>
              </a:ext>
            </a:extLst>
          </p:cNvPr>
          <p:cNvSpPr/>
          <p:nvPr/>
        </p:nvSpPr>
        <p:spPr>
          <a:xfrm>
            <a:off x="2858496" y="3993001"/>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Agente</a:t>
            </a:r>
            <a:endParaRPr lang="it-IT" sz="1800" b="0" i="0" u="none" strike="noStrike" kern="1200" cap="none" spc="0" baseline="0">
              <a:solidFill>
                <a:srgbClr val="FFFFFF"/>
              </a:solidFill>
              <a:uFillTx/>
              <a:latin typeface="Gill Sans MT" pitchFamily="34"/>
            </a:endParaRPr>
          </a:p>
        </p:txBody>
      </p:sp>
      <p:sp>
        <p:nvSpPr>
          <p:cNvPr id="7" name="Rettangolo con angoli arrotondati 8">
            <a:extLst>
              <a:ext uri="{FF2B5EF4-FFF2-40B4-BE49-F238E27FC236}">
                <a16:creationId xmlns:a16="http://schemas.microsoft.com/office/drawing/2014/main" id="{30908642-643A-D2BE-7452-45E49184598D}"/>
              </a:ext>
            </a:extLst>
          </p:cNvPr>
          <p:cNvSpPr/>
          <p:nvPr/>
        </p:nvSpPr>
        <p:spPr>
          <a:xfrm>
            <a:off x="7175168" y="3978709"/>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Agente</a:t>
            </a:r>
            <a:endParaRPr lang="it-IT" sz="1800" b="0" i="0" u="none" strike="noStrike" kern="1200" cap="none" spc="0" baseline="0">
              <a:solidFill>
                <a:srgbClr val="FFFFFF"/>
              </a:solidFill>
              <a:uFillTx/>
              <a:latin typeface="Gill Sans MT" pitchFamily="34"/>
            </a:endParaRPr>
          </a:p>
        </p:txBody>
      </p:sp>
      <p:grpSp>
        <p:nvGrpSpPr>
          <p:cNvPr id="8" name="Gruppo 23">
            <a:extLst>
              <a:ext uri="{FF2B5EF4-FFF2-40B4-BE49-F238E27FC236}">
                <a16:creationId xmlns:a16="http://schemas.microsoft.com/office/drawing/2014/main" id="{F7684B9C-08EE-E0D8-E5E4-247E07D7C4DE}"/>
              </a:ext>
            </a:extLst>
          </p:cNvPr>
          <p:cNvGrpSpPr/>
          <p:nvPr/>
        </p:nvGrpSpPr>
        <p:grpSpPr>
          <a:xfrm>
            <a:off x="3937663" y="3272587"/>
            <a:ext cx="4316671" cy="1177614"/>
            <a:chOff x="3937663" y="3272587"/>
            <a:chExt cx="4316671" cy="1177614"/>
          </a:xfrm>
        </p:grpSpPr>
        <p:cxnSp>
          <p:nvCxnSpPr>
            <p:cNvPr id="9" name="Connettore curvo 14">
              <a:extLst>
                <a:ext uri="{FF2B5EF4-FFF2-40B4-BE49-F238E27FC236}">
                  <a16:creationId xmlns:a16="http://schemas.microsoft.com/office/drawing/2014/main" id="{D1E5B051-EEBC-27D6-10A5-7389CB492457}"/>
                </a:ext>
              </a:extLst>
            </p:cNvPr>
            <p:cNvCxnSpPr>
              <a:cxnSpLocks/>
              <a:endCxn id="6" idx="0"/>
            </p:cNvCxnSpPr>
            <p:nvPr/>
          </p:nvCxnSpPr>
          <p:spPr>
            <a:xfrm rot="10800000" flipV="1">
              <a:off x="3937663" y="3272587"/>
              <a:ext cx="1079147" cy="720414"/>
            </a:xfrm>
            <a:prstGeom prst="curvedConnector2">
              <a:avLst/>
            </a:prstGeom>
            <a:noFill/>
            <a:ln w="12701" cap="flat">
              <a:solidFill>
                <a:srgbClr val="000000"/>
              </a:solidFill>
              <a:prstDash val="solid"/>
              <a:miter/>
              <a:headEnd type="arrow"/>
              <a:tailEnd type="arrow"/>
            </a:ln>
          </p:spPr>
        </p:cxnSp>
        <p:cxnSp>
          <p:nvCxnSpPr>
            <p:cNvPr id="10" name="Connettore curvo 16">
              <a:extLst>
                <a:ext uri="{FF2B5EF4-FFF2-40B4-BE49-F238E27FC236}">
                  <a16:creationId xmlns:a16="http://schemas.microsoft.com/office/drawing/2014/main" id="{CA95DD00-D5B9-A20A-4886-0652197B8273}"/>
                </a:ext>
              </a:extLst>
            </p:cNvPr>
            <p:cNvCxnSpPr>
              <a:cxnSpLocks/>
              <a:endCxn id="7" idx="0"/>
            </p:cNvCxnSpPr>
            <p:nvPr/>
          </p:nvCxnSpPr>
          <p:spPr>
            <a:xfrm>
              <a:off x="7175159" y="3272591"/>
              <a:ext cx="1079175" cy="706118"/>
            </a:xfrm>
            <a:prstGeom prst="curvedConnector2">
              <a:avLst/>
            </a:prstGeom>
            <a:noFill/>
            <a:ln w="12701" cap="flat">
              <a:solidFill>
                <a:srgbClr val="000000"/>
              </a:solidFill>
              <a:prstDash val="solid"/>
              <a:miter/>
              <a:headEnd type="arrow"/>
              <a:tailEnd type="arrow"/>
            </a:ln>
          </p:spPr>
        </p:cxnSp>
        <p:cxnSp>
          <p:nvCxnSpPr>
            <p:cNvPr id="11" name="Connettore 2 22">
              <a:extLst>
                <a:ext uri="{FF2B5EF4-FFF2-40B4-BE49-F238E27FC236}">
                  <a16:creationId xmlns:a16="http://schemas.microsoft.com/office/drawing/2014/main" id="{04E39240-7ABF-72E1-7585-D235FA5F5BDD}"/>
                </a:ext>
              </a:extLst>
            </p:cNvPr>
            <p:cNvCxnSpPr/>
            <p:nvPr/>
          </p:nvCxnSpPr>
          <p:spPr>
            <a:xfrm flipV="1">
              <a:off x="5016828" y="4435909"/>
              <a:ext cx="2158340" cy="14292"/>
            </a:xfrm>
            <a:prstGeom prst="straightConnector1">
              <a:avLst/>
            </a:prstGeom>
            <a:noFill/>
            <a:ln w="12701" cap="flat">
              <a:solidFill>
                <a:srgbClr val="000000"/>
              </a:solidFill>
              <a:prstDash val="solid"/>
              <a:miter/>
              <a:headEnd type="arrow"/>
              <a:tailEnd type="arrow"/>
            </a:ln>
          </p:spPr>
        </p:cxnSp>
      </p:gr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name="Slide29">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322FED-1AAD-BB91-F204-9339641680A9}"/>
              </a:ext>
            </a:extLst>
          </p:cNvPr>
          <p:cNvSpPr txBox="1">
            <a:spLocks noGrp="1"/>
          </p:cNvSpPr>
          <p:nvPr>
            <p:ph type="title"/>
          </p:nvPr>
        </p:nvSpPr>
        <p:spPr/>
        <p:txBody>
          <a:bodyPr/>
          <a:lstStyle/>
          <a:p>
            <a:pPr lvl="0"/>
            <a:r>
              <a:rPr lang="it-IT"/>
              <a:t>Elementi di un Sistema multi-agente</a:t>
            </a:r>
          </a:p>
        </p:txBody>
      </p:sp>
      <mc:AlternateContent xmlns:mc="http://schemas.openxmlformats.org/markup-compatibility/2006">
        <mc:Choice xmlns:a14="http://schemas.microsoft.com/office/drawing/2010/main" Requires="a14">
          <p:sp>
            <p:nvSpPr>
              <p:cNvPr id="3" name="CasellaDiTesto 3">
                <a:extLst>
                  <a:ext uri="{FF2B5EF4-FFF2-40B4-BE49-F238E27FC236}">
                    <a16:creationId xmlns:a16="http://schemas.microsoft.com/office/drawing/2014/main" id="{D573B3B3-823C-4EE4-065E-782CC3A4D423}"/>
                  </a:ext>
                </a:extLst>
              </p:cNvPr>
              <p:cNvSpPr txBox="1"/>
              <p:nvPr/>
            </p:nvSpPr>
            <p:spPr>
              <a:xfrm>
                <a:off x="581192" y="2197769"/>
                <a:ext cx="11177671" cy="44434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000000"/>
                    </a:solidFill>
                    <a:uFillTx/>
                    <a:latin typeface="Gill Sans MT" pitchFamily="34"/>
                    <a:ea typeface="Times New Roman" pitchFamily="18"/>
                    <a:cs typeface="Times New Roman" pitchFamily="18"/>
                  </a:rPr>
                  <a:t>Formalmente, un agente costituisce una funzione che associa un’esecuzione ad una determinata azione, come segue:</a:t>
                </a:r>
              </a:p>
              <a:p>
                <a:pPr marL="0" marR="0" lvl="0" indent="0" algn="ctr"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14:m>
                  <m:oMath xmlns:m="http://schemas.openxmlformats.org/officeDocument/2006/math">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𝑔</m:t>
                        </m:r>
                      </m:sub>
                    </m:sSub>
                    <m:r>
                      <a:rPr lang="it-IT" i="0">
                        <a:latin typeface="Cambria Math" panose="02040503050406030204" pitchFamily="18" charset="0"/>
                      </a:rPr>
                      <m:t>: </m:t>
                    </m:r>
                    <m:sSup>
                      <m:sSupPr>
                        <m:ctrlPr>
                          <a:rPr lang="it-IT" i="1">
                            <a:solidFill>
                              <a:srgbClr val="836967"/>
                            </a:solidFill>
                            <a:latin typeface="Cambria Math" panose="02040503050406030204" pitchFamily="18" charset="0"/>
                          </a:rPr>
                        </m:ctrlPr>
                      </m:sSupPr>
                      <m:e>
                        <m:r>
                          <a:rPr lang="it-IT" i="1">
                            <a:latin typeface="Cambria Math" panose="02040503050406030204" pitchFamily="18" charset="0"/>
                          </a:rPr>
                          <m:t>𝑅</m:t>
                        </m:r>
                      </m:e>
                      <m:sup>
                        <m:r>
                          <a:rPr lang="it-IT" i="1">
                            <a:latin typeface="Cambria Math" panose="02040503050406030204" pitchFamily="18" charset="0"/>
                          </a:rPr>
                          <m:t>𝐸</m:t>
                        </m:r>
                        <m:r>
                          <a:rPr lang="it-IT" i="0">
                            <a:latin typeface="Cambria Math" panose="02040503050406030204" pitchFamily="18" charset="0"/>
                          </a:rPr>
                          <m:t> </m:t>
                        </m:r>
                      </m:sup>
                    </m:sSup>
                    <m:r>
                      <a:rPr lang="it-IT" i="0">
                        <a:latin typeface="Cambria Math" panose="02040503050406030204" pitchFamily="18" charset="0"/>
                      </a:rPr>
                      <m:t>→ </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𝑐</m:t>
                        </m:r>
                      </m:sub>
                    </m:sSub>
                  </m:oMath>
                </a14:m>
                <a:r>
                  <a:rPr lang="it-IT" sz="2000" b="0" i="0" u="none" strike="noStrike" kern="1200" cap="none" spc="0" baseline="0" dirty="0">
                    <a:solidFill>
                      <a:srgbClr val="000000"/>
                    </a:solidFill>
                    <a:uFillTx/>
                    <a:latin typeface="Gill Sans MT" pitchFamily="34"/>
                    <a:ea typeface="Times New Roman" pitchFamily="18"/>
                    <a:cs typeface="Times New Roman" pitchFamily="18"/>
                  </a:rPr>
                  <a:t> </a:t>
                </a: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000000"/>
                    </a:solidFill>
                    <a:uFillTx/>
                    <a:latin typeface="Gill Sans MT" pitchFamily="34"/>
                    <a:ea typeface="Times New Roman" pitchFamily="18"/>
                    <a:cs typeface="Times New Roman" pitchFamily="18"/>
                  </a:rPr>
                  <a:t>dove per </a:t>
                </a:r>
                <a14:m>
                  <m:oMath xmlns:m="http://schemas.openxmlformats.org/officeDocument/2006/math">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𝑐</m:t>
                        </m:r>
                      </m:sub>
                    </m:sSub>
                  </m:oMath>
                </a14:m>
                <a:r>
                  <a:rPr lang="it-IT" sz="2000" b="0" i="0" u="none" strike="noStrike" kern="1200" cap="none" spc="0" baseline="0" dirty="0">
                    <a:solidFill>
                      <a:srgbClr val="000000"/>
                    </a:solidFill>
                    <a:uFillTx/>
                    <a:latin typeface="Gill Sans MT" pitchFamily="34"/>
                    <a:ea typeface="Times New Roman" pitchFamily="18"/>
                    <a:cs typeface="Times New Roman" pitchFamily="18"/>
                  </a:rPr>
                  <a:t> si intende l’insieme che racchiude le azioni che l’agente deve eseguire, con </a:t>
                </a:r>
                <a14:m>
                  <m:oMath xmlns:m="http://schemas.openxmlformats.org/officeDocument/2006/math">
                    <m:sSup>
                      <m:sSupPr>
                        <m:ctrlPr>
                          <a:rPr lang="it-IT" i="1">
                            <a:solidFill>
                              <a:srgbClr val="836967"/>
                            </a:solidFill>
                            <a:latin typeface="Cambria Math" panose="02040503050406030204" pitchFamily="18" charset="0"/>
                          </a:rPr>
                        </m:ctrlPr>
                      </m:sSupPr>
                      <m:e>
                        <m:r>
                          <a:rPr lang="it-IT" i="1">
                            <a:latin typeface="Cambria Math" panose="02040503050406030204" pitchFamily="18" charset="0"/>
                          </a:rPr>
                          <m:t>𝑅</m:t>
                        </m:r>
                      </m:e>
                      <m:sup>
                        <m:r>
                          <a:rPr lang="it-IT" i="1">
                            <a:latin typeface="Cambria Math" panose="02040503050406030204" pitchFamily="18" charset="0"/>
                          </a:rPr>
                          <m:t>𝐸</m:t>
                        </m:r>
                        <m:r>
                          <a:rPr lang="it-IT" i="0">
                            <a:latin typeface="Cambria Math" panose="02040503050406030204" pitchFamily="18" charset="0"/>
                          </a:rPr>
                          <m:t> </m:t>
                        </m:r>
                      </m:sup>
                    </m:sSup>
                  </m:oMath>
                </a14:m>
                <a:r>
                  <a:rPr lang="it-IT" sz="2000" b="0" i="0" u="none" strike="noStrike" kern="1200" cap="none" spc="0" baseline="0" dirty="0">
                    <a:solidFill>
                      <a:srgbClr val="000000"/>
                    </a:solidFill>
                    <a:uFillTx/>
                    <a:latin typeface="Gill Sans MT" pitchFamily="34"/>
                    <a:ea typeface="Times New Roman" pitchFamily="18"/>
                    <a:cs typeface="Times New Roman" pitchFamily="18"/>
                  </a:rPr>
                  <a:t> l’insieme degli stati dell’ambiente, ottenuto a seguito delle azioni che sono state effettuate e con </a:t>
                </a:r>
                <a14:m>
                  <m:oMath xmlns:m="http://schemas.openxmlformats.org/officeDocument/2006/math">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𝑔</m:t>
                        </m:r>
                      </m:sub>
                    </m:sSub>
                  </m:oMath>
                </a14:m>
                <a:r>
                  <a:rPr lang="it-IT" sz="2000" b="0" i="0" u="none" strike="noStrike" kern="1200" cap="none" spc="0" baseline="0" dirty="0">
                    <a:solidFill>
                      <a:srgbClr val="000000"/>
                    </a:solidFill>
                    <a:uFillTx/>
                    <a:latin typeface="Gill Sans MT" pitchFamily="34"/>
                    <a:ea typeface="Times New Roman" pitchFamily="18"/>
                    <a:cs typeface="Times New Roman" pitchFamily="18"/>
                  </a:rPr>
                  <a:t> l’insieme di tutti gli agenti che compongono il sistema.</a:t>
                </a: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000000"/>
                    </a:solidFill>
                    <a:uFillTx/>
                    <a:latin typeface="Gill Sans MT" pitchFamily="34"/>
                    <a:ea typeface="Times New Roman" pitchFamily="18"/>
                    <a:cs typeface="Times New Roman" pitchFamily="18"/>
                  </a:rPr>
                  <a:t>Il modo in cui l’agente seleziona, tra le potenziali azioni, quella da eseguire, è condizionato dalla storia del sistema di cui fa parte, riguardo il quale ha avuto modo di acquisire della conoscenza.</a:t>
                </a: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000000"/>
                    </a:solidFill>
                    <a:uFillTx/>
                    <a:latin typeface="Gill Sans MT" pitchFamily="34"/>
                    <a:ea typeface="Times New Roman" pitchFamily="18"/>
                    <a:cs typeface="Times New Roman" pitchFamily="18"/>
                  </a:rPr>
                  <a:t>Quindi, un sistema si può definire come una coppia di tipo agente-ambiente, a cui verrà associata una serie di possibili esecuzioni.</a:t>
                </a:r>
                <a:endParaRPr lang="it-IT" sz="2000" b="0" i="0" u="none" strike="noStrike" kern="1200" cap="none" spc="0" baseline="0" dirty="0">
                  <a:solidFill>
                    <a:srgbClr val="000000"/>
                  </a:solidFill>
                  <a:uFillTx/>
                  <a:latin typeface="Gill Sans MT" pitchFamily="34"/>
                </a:endParaRPr>
              </a:p>
            </p:txBody>
          </p:sp>
        </mc:Choice>
        <mc:Fallback>
          <p:sp>
            <p:nvSpPr>
              <p:cNvPr id="3" name="CasellaDiTesto 3">
                <a:extLst>
                  <a:ext uri="{FF2B5EF4-FFF2-40B4-BE49-F238E27FC236}">
                    <a16:creationId xmlns:a16="http://schemas.microsoft.com/office/drawing/2014/main" id="{D573B3B3-823C-4EE4-065E-782CC3A4D423}"/>
                  </a:ext>
                </a:extLst>
              </p:cNvPr>
              <p:cNvSpPr txBox="1">
                <a:spLocks noRot="1" noChangeAspect="1" noMove="1" noResize="1" noEditPoints="1" noAdjustHandles="1" noChangeArrowheads="1" noChangeShapeType="1" noTextEdit="1"/>
              </p:cNvSpPr>
              <p:nvPr/>
            </p:nvSpPr>
            <p:spPr>
              <a:xfrm>
                <a:off x="581192" y="2197769"/>
                <a:ext cx="11177671" cy="4443462"/>
              </a:xfrm>
              <a:prstGeom prst="rect">
                <a:avLst/>
              </a:prstGeom>
              <a:blipFill>
                <a:blip r:embed="rId2"/>
                <a:stretch>
                  <a:fillRect l="-545" t="-412" r="-218" b="-137"/>
                </a:stretch>
              </a:blipFill>
              <a:ln cap="flat">
                <a:noFill/>
              </a:ln>
            </p:spPr>
            <p:txBody>
              <a:bodyPr/>
              <a:lstStyle/>
              <a:p>
                <a:r>
                  <a:rPr lang="it-IT">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31">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B76061-3EF6-67B5-F3DC-940F111BA3F9}"/>
              </a:ext>
            </a:extLst>
          </p:cNvPr>
          <p:cNvSpPr txBox="1">
            <a:spLocks noGrp="1"/>
          </p:cNvSpPr>
          <p:nvPr>
            <p:ph type="title"/>
          </p:nvPr>
        </p:nvSpPr>
        <p:spPr/>
        <p:txBody>
          <a:bodyPr/>
          <a:lstStyle/>
          <a:p>
            <a:pPr lvl="0"/>
            <a:r>
              <a:rPr lang="it-IT"/>
              <a:t>Caratteristiche di un sistema multi-agente</a:t>
            </a:r>
          </a:p>
        </p:txBody>
      </p:sp>
      <p:sp>
        <p:nvSpPr>
          <p:cNvPr id="3" name="Segnaposto contenuto 2">
            <a:extLst>
              <a:ext uri="{FF2B5EF4-FFF2-40B4-BE49-F238E27FC236}">
                <a16:creationId xmlns:a16="http://schemas.microsoft.com/office/drawing/2014/main" id="{5A18DE99-4DF2-3951-F5D3-F1EEE77F6F5E}"/>
              </a:ext>
            </a:extLst>
          </p:cNvPr>
          <p:cNvSpPr txBox="1">
            <a:spLocks noGrp="1"/>
          </p:cNvSpPr>
          <p:nvPr>
            <p:ph idx="1"/>
          </p:nvPr>
        </p:nvSpPr>
        <p:spPr>
          <a:xfrm>
            <a:off x="581192" y="2100285"/>
            <a:ext cx="11029611" cy="4380725"/>
          </a:xfrm>
        </p:spPr>
        <p:txBody>
          <a:bodyPr/>
          <a:lstStyle/>
          <a:p>
            <a:pPr marL="0" lvl="0" indent="0">
              <a:lnSpc>
                <a:spcPct val="105000"/>
              </a:lnSpc>
              <a:spcBef>
                <a:spcPts val="500"/>
              </a:spcBef>
              <a:spcAft>
                <a:spcPts val="1000"/>
              </a:spcAft>
              <a:buNone/>
            </a:pPr>
            <a:r>
              <a:rPr lang="it-IT" sz="2000">
                <a:solidFill>
                  <a:srgbClr val="262626"/>
                </a:solidFill>
                <a:latin typeface="Gill Sans MT" pitchFamily="34"/>
                <a:cs typeface="Times New Roman" pitchFamily="18"/>
              </a:rPr>
              <a:t>Un sistema multi-agente dovrà:</a:t>
            </a:r>
          </a:p>
          <a:p>
            <a:pPr marL="342900" lvl="0" indent="-342900">
              <a:lnSpc>
                <a:spcPct val="105000"/>
              </a:lnSpc>
              <a:spcBef>
                <a:spcPts val="500"/>
              </a:spcBef>
              <a:buFont typeface="Wingdings" pitchFamily="2"/>
              <a:buChar char="§"/>
            </a:pPr>
            <a:r>
              <a:rPr lang="it-IT" sz="2000">
                <a:solidFill>
                  <a:srgbClr val="262626"/>
                </a:solidFill>
                <a:latin typeface="Gill Sans MT" pitchFamily="34"/>
                <a:cs typeface="Times New Roman" pitchFamily="18"/>
              </a:rPr>
              <a:t>fornire una rappresentazione dell’ambiente in cui gli agenti agiscono, stabilendo il modo in cui questi possono, effettivamente, collaborare tra loro, tramite un’accurata pianificazione delle attività che ogni agente deve portare a compimento;</a:t>
            </a:r>
          </a:p>
          <a:p>
            <a:pPr marL="342900" lvl="0" indent="-342900">
              <a:lnSpc>
                <a:spcPct val="105000"/>
              </a:lnSpc>
              <a:spcBef>
                <a:spcPts val="500"/>
              </a:spcBef>
              <a:buFont typeface="Wingdings" pitchFamily="2"/>
              <a:buChar char="§"/>
            </a:pPr>
            <a:r>
              <a:rPr lang="it-IT" sz="2000">
                <a:solidFill>
                  <a:srgbClr val="262626"/>
                </a:solidFill>
                <a:latin typeface="Gill Sans MT" pitchFamily="34"/>
                <a:cs typeface="Times New Roman" pitchFamily="18"/>
              </a:rPr>
              <a:t>dotare ogni agente di una rappresentazione del mondo esterno che sia conforme al suo modello cognitivo e quindi provvista di tutte le informazioni di cui dovrà tenere conto nel suo processo decisionale;</a:t>
            </a:r>
          </a:p>
          <a:p>
            <a:pPr marL="342900" lvl="0" indent="-342900">
              <a:lnSpc>
                <a:spcPct val="105000"/>
              </a:lnSpc>
              <a:spcBef>
                <a:spcPts val="500"/>
              </a:spcBef>
              <a:buFont typeface="Wingdings" pitchFamily="2"/>
              <a:buChar char="§"/>
            </a:pPr>
            <a:r>
              <a:rPr lang="it-IT" sz="2000">
                <a:solidFill>
                  <a:srgbClr val="262626"/>
                </a:solidFill>
                <a:latin typeface="Gill Sans MT" pitchFamily="34"/>
                <a:cs typeface="Times New Roman" pitchFamily="18"/>
              </a:rPr>
              <a:t>elaborare dei metodi di interazione che consentano agli agenti di collaborare tra loro, effettuando un coordinamento delle proprie azioni e risolvendo eventuali conflitti di interesse;</a:t>
            </a:r>
          </a:p>
          <a:p>
            <a:pPr marL="342900" lvl="0" indent="-342900">
              <a:lnSpc>
                <a:spcPct val="105000"/>
              </a:lnSpc>
              <a:spcBef>
                <a:spcPts val="500"/>
              </a:spcBef>
              <a:buFont typeface="Wingdings" pitchFamily="2"/>
              <a:buChar char="§"/>
            </a:pPr>
            <a:r>
              <a:rPr lang="it-IT" sz="2000">
                <a:solidFill>
                  <a:srgbClr val="262626"/>
                </a:solidFill>
                <a:latin typeface="Gill Sans MT" pitchFamily="34"/>
                <a:cs typeface="Times New Roman" pitchFamily="18"/>
              </a:rPr>
              <a:t>definire il modo in cui dall’apprendimento del singolo agente si possa passare ad una forma di apprendimento che porti ad una crescita della conoscenza collettiva.</a:t>
            </a:r>
            <a:endParaRPr lang="it-IT"/>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9761E8-187D-D4E1-B388-5AC0C38F6106}"/>
              </a:ext>
            </a:extLst>
          </p:cNvPr>
          <p:cNvSpPr txBox="1">
            <a:spLocks noGrp="1"/>
          </p:cNvSpPr>
          <p:nvPr>
            <p:ph type="title"/>
          </p:nvPr>
        </p:nvSpPr>
        <p:spPr/>
        <p:txBody>
          <a:bodyPr/>
          <a:lstStyle/>
          <a:p>
            <a:pPr lvl="0"/>
            <a:r>
              <a:rPr lang="it-IT"/>
              <a:t>Sommario</a:t>
            </a:r>
          </a:p>
        </p:txBody>
      </p:sp>
      <p:grpSp>
        <p:nvGrpSpPr>
          <p:cNvPr id="3" name="Segnaposto contenuto 3">
            <a:extLst>
              <a:ext uri="{FF2B5EF4-FFF2-40B4-BE49-F238E27FC236}">
                <a16:creationId xmlns:a16="http://schemas.microsoft.com/office/drawing/2014/main" id="{F29E8FE4-115E-EB76-5434-2EF6C435966F}"/>
              </a:ext>
            </a:extLst>
          </p:cNvPr>
          <p:cNvGrpSpPr/>
          <p:nvPr/>
        </p:nvGrpSpPr>
        <p:grpSpPr>
          <a:xfrm>
            <a:off x="581028" y="2183020"/>
            <a:ext cx="11029950" cy="3674653"/>
            <a:chOff x="581028" y="2183020"/>
            <a:chExt cx="11029950" cy="3674653"/>
          </a:xfrm>
        </p:grpSpPr>
        <p:sp>
          <p:nvSpPr>
            <p:cNvPr id="4" name="Figura a mano libera: forma 3">
              <a:extLst>
                <a:ext uri="{FF2B5EF4-FFF2-40B4-BE49-F238E27FC236}">
                  <a16:creationId xmlns:a16="http://schemas.microsoft.com/office/drawing/2014/main" id="{7D6641A4-C538-1B50-7B7D-8CC699259B5E}"/>
                </a:ext>
              </a:extLst>
            </p:cNvPr>
            <p:cNvSpPr/>
            <p:nvPr/>
          </p:nvSpPr>
          <p:spPr>
            <a:xfrm>
              <a:off x="4551810" y="2301553"/>
              <a:ext cx="7059168" cy="948296"/>
            </a:xfrm>
            <a:custGeom>
              <a:avLst/>
              <a:gdLst>
                <a:gd name="f0" fmla="val 10800000"/>
                <a:gd name="f1" fmla="val 5400000"/>
                <a:gd name="f2" fmla="val 180"/>
                <a:gd name="f3" fmla="val w"/>
                <a:gd name="f4" fmla="val h"/>
                <a:gd name="f5" fmla="val 0"/>
                <a:gd name="f6" fmla="val 948295"/>
                <a:gd name="f7" fmla="val 7059168"/>
                <a:gd name="f8" fmla="val 1176552"/>
                <a:gd name="f9" fmla="val 5882616"/>
                <a:gd name="f10" fmla="val 6532408"/>
                <a:gd name="f11" fmla="val 938789"/>
                <a:gd name="f12" fmla="val 7059164"/>
                <a:gd name="f13" fmla="val 927063"/>
                <a:gd name="f14" fmla="val 4"/>
                <a:gd name="f15" fmla="val 526760"/>
                <a:gd name="f16" fmla="+- 0 0 -90"/>
                <a:gd name="f17" fmla="*/ f3 1 948295"/>
                <a:gd name="f18" fmla="*/ f4 1 7059168"/>
                <a:gd name="f19" fmla="+- f7 0 f5"/>
                <a:gd name="f20" fmla="+- f6 0 f5"/>
                <a:gd name="f21" fmla="*/ f16 f0 1"/>
                <a:gd name="f22" fmla="*/ f20 1 948295"/>
                <a:gd name="f23" fmla="*/ f19 1 7059168"/>
                <a:gd name="f24" fmla="*/ 158052 f20 1"/>
                <a:gd name="f25" fmla="*/ 0 f19 1"/>
                <a:gd name="f26" fmla="*/ 790243 f20 1"/>
                <a:gd name="f27" fmla="*/ 948295 f20 1"/>
                <a:gd name="f28" fmla="*/ 158052 f19 1"/>
                <a:gd name="f29" fmla="*/ 7059168 f19 1"/>
                <a:gd name="f30" fmla="*/ 0 f20 1"/>
                <a:gd name="f31" fmla="*/ f21 1 f2"/>
                <a:gd name="f32" fmla="*/ f24 1 948295"/>
                <a:gd name="f33" fmla="*/ f25 1 7059168"/>
                <a:gd name="f34" fmla="*/ f26 1 948295"/>
                <a:gd name="f35" fmla="*/ f27 1 948295"/>
                <a:gd name="f36" fmla="*/ f28 1 7059168"/>
                <a:gd name="f37" fmla="*/ f29 1 7059168"/>
                <a:gd name="f38" fmla="*/ f30 1 948295"/>
                <a:gd name="f39" fmla="*/ f5 1 f22"/>
                <a:gd name="f40" fmla="*/ f6 1 f22"/>
                <a:gd name="f41" fmla="*/ f5 1 f23"/>
                <a:gd name="f42" fmla="*/ f7 1 f23"/>
                <a:gd name="f43" fmla="+- f31 0 f1"/>
                <a:gd name="f44" fmla="*/ f32 1 f22"/>
                <a:gd name="f45" fmla="*/ f33 1 f23"/>
                <a:gd name="f46" fmla="*/ f34 1 f22"/>
                <a:gd name="f47" fmla="*/ f35 1 f22"/>
                <a:gd name="f48" fmla="*/ f36 1 f23"/>
                <a:gd name="f49" fmla="*/ f37 1 f23"/>
                <a:gd name="f50" fmla="*/ f38 1 f22"/>
                <a:gd name="f51" fmla="*/ f39 f17 1"/>
                <a:gd name="f52" fmla="*/ f40 f17 1"/>
                <a:gd name="f53" fmla="*/ f42 f18 1"/>
                <a:gd name="f54" fmla="*/ f41 f18 1"/>
                <a:gd name="f55" fmla="*/ f44 f17 1"/>
                <a:gd name="f56" fmla="*/ f45 f18 1"/>
                <a:gd name="f57" fmla="*/ f46 f17 1"/>
                <a:gd name="f58" fmla="*/ f47 f17 1"/>
                <a:gd name="f59" fmla="*/ f48 f18 1"/>
                <a:gd name="f60" fmla="*/ f49 f18 1"/>
                <a:gd name="f61" fmla="*/ f50 f17 1"/>
              </a:gdLst>
              <a:ahLst/>
              <a:cxnLst>
                <a:cxn ang="3cd4">
                  <a:pos x="hc" y="t"/>
                </a:cxn>
                <a:cxn ang="0">
                  <a:pos x="r" y="vc"/>
                </a:cxn>
                <a:cxn ang="cd4">
                  <a:pos x="hc" y="b"/>
                </a:cxn>
                <a:cxn ang="cd2">
                  <a:pos x="l" y="vc"/>
                </a:cxn>
                <a:cxn ang="f43">
                  <a:pos x="f55" y="f56"/>
                </a:cxn>
                <a:cxn ang="f43">
                  <a:pos x="f57" y="f56"/>
                </a:cxn>
                <a:cxn ang="f43">
                  <a:pos x="f58" y="f59"/>
                </a:cxn>
                <a:cxn ang="f43">
                  <a:pos x="f58" y="f60"/>
                </a:cxn>
                <a:cxn ang="f43">
                  <a:pos x="f58" y="f60"/>
                </a:cxn>
                <a:cxn ang="f43">
                  <a:pos x="f61" y="f60"/>
                </a:cxn>
                <a:cxn ang="f43">
                  <a:pos x="f61" y="f60"/>
                </a:cxn>
                <a:cxn ang="f43">
                  <a:pos x="f61" y="f59"/>
                </a:cxn>
                <a:cxn ang="f43">
                  <a:pos x="f55" y="f56"/>
                </a:cxn>
              </a:cxnLst>
              <a:rect l="f51" t="f54" r="f52" b="f53"/>
              <a:pathLst>
                <a:path w="948295" h="7059168">
                  <a:moveTo>
                    <a:pt x="f6" y="f8"/>
                  </a:moveTo>
                  <a:lnTo>
                    <a:pt x="f6" y="f9"/>
                  </a:lnTo>
                  <a:cubicBezTo>
                    <a:pt x="f6" y="f10"/>
                    <a:pt x="f11" y="f12"/>
                    <a:pt x="f13" y="f12"/>
                  </a:cubicBezTo>
                  <a:lnTo>
                    <a:pt x="f5" y="f12"/>
                  </a:lnTo>
                  <a:lnTo>
                    <a:pt x="f5" y="f12"/>
                  </a:lnTo>
                  <a:lnTo>
                    <a:pt x="f5" y="f14"/>
                  </a:lnTo>
                  <a:lnTo>
                    <a:pt x="f5" y="f14"/>
                  </a:lnTo>
                  <a:lnTo>
                    <a:pt x="f13" y="f14"/>
                  </a:lnTo>
                  <a:cubicBezTo>
                    <a:pt x="f11" y="f14"/>
                    <a:pt x="f6" y="f15"/>
                    <a:pt x="f6" y="f8"/>
                  </a:cubicBezTo>
                  <a:close/>
                </a:path>
              </a:pathLst>
            </a:custGeom>
            <a:solidFill>
              <a:srgbClr val="CCCDD2">
                <a:alpha val="90000"/>
              </a:srgbClr>
            </a:solidFill>
            <a:ln w="22229" cap="rnd">
              <a:solidFill>
                <a:srgbClr val="CCCDD2">
                  <a:alpha val="90000"/>
                </a:srgbClr>
              </a:solidFill>
              <a:prstDash val="solid"/>
              <a:miter/>
            </a:ln>
          </p:spPr>
          <p:txBody>
            <a:bodyPr vert="horz" wrap="square" lIns="99056" tIns="95819" rIns="145353" bIns="95819" anchor="ctr" anchorCtr="0" compatLnSpc="1">
              <a:noAutofit/>
            </a:bodyPr>
            <a:lstStyle/>
            <a:p>
              <a:pPr marL="228600" marR="0" lvl="1" indent="-228600" algn="l" defTabSz="1155701" rtl="0" fontAlgn="auto" hangingPunct="1">
                <a:lnSpc>
                  <a:spcPct val="90000"/>
                </a:lnSpc>
                <a:spcBef>
                  <a:spcPts val="0"/>
                </a:spcBef>
                <a:spcAft>
                  <a:spcPts val="500"/>
                </a:spcAft>
                <a:buSzPct val="100000"/>
                <a:buChar char="•"/>
                <a:tabLst/>
                <a:defRPr sz="1800" b="0" i="0" u="none" strike="noStrike" kern="0" cap="none" spc="0" baseline="0">
                  <a:solidFill>
                    <a:srgbClr val="000000"/>
                  </a:solidFill>
                  <a:uFillTx/>
                </a:defRPr>
              </a:pPr>
              <a:r>
                <a:rPr lang="it-IT" sz="2600" b="0" i="0" u="none" strike="noStrike" kern="1200" cap="none" spc="0" baseline="0">
                  <a:solidFill>
                    <a:srgbClr val="262626"/>
                  </a:solidFill>
                  <a:uFillTx/>
                  <a:latin typeface="Gill Sans MT"/>
                </a:rPr>
                <a:t>Caratteristiche e proprietà di un agente</a:t>
              </a:r>
            </a:p>
            <a:p>
              <a:pPr marL="228600" marR="0" lvl="1" indent="-228600" algn="l" defTabSz="1155701" rtl="0" fontAlgn="auto" hangingPunct="1">
                <a:lnSpc>
                  <a:spcPct val="90000"/>
                </a:lnSpc>
                <a:spcBef>
                  <a:spcPts val="0"/>
                </a:spcBef>
                <a:spcAft>
                  <a:spcPts val="500"/>
                </a:spcAft>
                <a:buSzPct val="100000"/>
                <a:buChar char="•"/>
                <a:tabLst/>
                <a:defRPr sz="1800" b="0" i="0" u="none" strike="noStrike" kern="0" cap="none" spc="0" baseline="0">
                  <a:solidFill>
                    <a:srgbClr val="000000"/>
                  </a:solidFill>
                  <a:uFillTx/>
                </a:defRPr>
              </a:pPr>
              <a:r>
                <a:rPr lang="it-IT" sz="2600" b="0" i="0" u="none" strike="noStrike" kern="1200" cap="none" spc="0" baseline="0">
                  <a:solidFill>
                    <a:srgbClr val="262626"/>
                  </a:solidFill>
                  <a:uFillTx/>
                  <a:latin typeface="Gill Sans MT"/>
                </a:rPr>
                <a:t>Descrizione dei sistemi Multi-Agente</a:t>
              </a:r>
            </a:p>
          </p:txBody>
        </p:sp>
        <p:sp>
          <p:nvSpPr>
            <p:cNvPr id="5" name="Figura a mano libera: forma 4">
              <a:extLst>
                <a:ext uri="{FF2B5EF4-FFF2-40B4-BE49-F238E27FC236}">
                  <a16:creationId xmlns:a16="http://schemas.microsoft.com/office/drawing/2014/main" id="{7734E764-6B78-DE9D-4026-8B75EC03F83C}"/>
                </a:ext>
              </a:extLst>
            </p:cNvPr>
            <p:cNvSpPr/>
            <p:nvPr/>
          </p:nvSpPr>
          <p:spPr>
            <a:xfrm>
              <a:off x="581028" y="2183020"/>
              <a:ext cx="3970781" cy="1185373"/>
            </a:xfrm>
            <a:custGeom>
              <a:avLst/>
              <a:gdLst>
                <a:gd name="f0" fmla="val 10800000"/>
                <a:gd name="f1" fmla="val 5400000"/>
                <a:gd name="f2" fmla="val 180"/>
                <a:gd name="f3" fmla="val w"/>
                <a:gd name="f4" fmla="val h"/>
                <a:gd name="f5" fmla="val 0"/>
                <a:gd name="f6" fmla="val 3970782"/>
                <a:gd name="f7" fmla="val 1185369"/>
                <a:gd name="f8" fmla="val 197565"/>
                <a:gd name="f9" fmla="val 88453"/>
                <a:gd name="f10" fmla="val 3773217"/>
                <a:gd name="f11" fmla="val 3882329"/>
                <a:gd name="f12" fmla="val 987804"/>
                <a:gd name="f13" fmla="val 1096916"/>
                <a:gd name="f14" fmla="+- 0 0 -90"/>
                <a:gd name="f15" fmla="*/ f3 1 3970782"/>
                <a:gd name="f16" fmla="*/ f4 1 1185369"/>
                <a:gd name="f17" fmla="+- f7 0 f5"/>
                <a:gd name="f18" fmla="+- f6 0 f5"/>
                <a:gd name="f19" fmla="*/ f14 f0 1"/>
                <a:gd name="f20" fmla="*/ f18 1 3970782"/>
                <a:gd name="f21" fmla="*/ f17 1 1185369"/>
                <a:gd name="f22" fmla="*/ 0 f18 1"/>
                <a:gd name="f23" fmla="*/ 197565 f17 1"/>
                <a:gd name="f24" fmla="*/ 197565 f18 1"/>
                <a:gd name="f25" fmla="*/ 0 f17 1"/>
                <a:gd name="f26" fmla="*/ 3773217 f18 1"/>
                <a:gd name="f27" fmla="*/ 3970782 f18 1"/>
                <a:gd name="f28" fmla="*/ 987804 f17 1"/>
                <a:gd name="f29" fmla="*/ 1185369 f17 1"/>
                <a:gd name="f30" fmla="*/ f19 1 f2"/>
                <a:gd name="f31" fmla="*/ f22 1 3970782"/>
                <a:gd name="f32" fmla="*/ f23 1 1185369"/>
                <a:gd name="f33" fmla="*/ f24 1 3970782"/>
                <a:gd name="f34" fmla="*/ f25 1 1185369"/>
                <a:gd name="f35" fmla="*/ f26 1 3970782"/>
                <a:gd name="f36" fmla="*/ f27 1 3970782"/>
                <a:gd name="f37" fmla="*/ f28 1 1185369"/>
                <a:gd name="f38" fmla="*/ f29 1 1185369"/>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3970782" h="1185369">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214079" tIns="135971" rIns="214079" bIns="135971" anchor="ctr" anchorCtr="1" compatLnSpc="1">
              <a:noAutofit/>
            </a:bodyPr>
            <a:lstStyle/>
            <a:p>
              <a:pPr marL="0" marR="0" lvl="0" indent="0" algn="ctr" defTabSz="1822454" rtl="0" fontAlgn="auto" hangingPunct="1">
                <a:lnSpc>
                  <a:spcPct val="90000"/>
                </a:lnSpc>
                <a:spcBef>
                  <a:spcPts val="0"/>
                </a:spcBef>
                <a:spcAft>
                  <a:spcPts val="1700"/>
                </a:spcAft>
                <a:buNone/>
                <a:tabLst/>
                <a:defRPr sz="1800" b="0" i="0" u="none" strike="noStrike" kern="0" cap="none" spc="0" baseline="0">
                  <a:solidFill>
                    <a:srgbClr val="000000"/>
                  </a:solidFill>
                  <a:uFillTx/>
                </a:defRPr>
              </a:pPr>
              <a:r>
                <a:rPr lang="it-IT" sz="4100" b="0" i="0" u="none" strike="noStrike" kern="1200" cap="none" spc="0" baseline="0">
                  <a:solidFill>
                    <a:srgbClr val="FFFFFF"/>
                  </a:solidFill>
                  <a:uFillTx/>
                  <a:latin typeface="Gill Sans MT"/>
                </a:rPr>
                <a:t>Agenti software</a:t>
              </a:r>
            </a:p>
          </p:txBody>
        </p:sp>
        <p:sp>
          <p:nvSpPr>
            <p:cNvPr id="6" name="Figura a mano libera: forma 5">
              <a:extLst>
                <a:ext uri="{FF2B5EF4-FFF2-40B4-BE49-F238E27FC236}">
                  <a16:creationId xmlns:a16="http://schemas.microsoft.com/office/drawing/2014/main" id="{133CFC78-E167-AAB2-7C9E-B96B1613B5A2}"/>
                </a:ext>
              </a:extLst>
            </p:cNvPr>
            <p:cNvSpPr/>
            <p:nvPr/>
          </p:nvSpPr>
          <p:spPr>
            <a:xfrm>
              <a:off x="4551810" y="3546198"/>
              <a:ext cx="7059168" cy="948296"/>
            </a:xfrm>
            <a:custGeom>
              <a:avLst/>
              <a:gdLst>
                <a:gd name="f0" fmla="val 10800000"/>
                <a:gd name="f1" fmla="val 5400000"/>
                <a:gd name="f2" fmla="val 180"/>
                <a:gd name="f3" fmla="val w"/>
                <a:gd name="f4" fmla="val h"/>
                <a:gd name="f5" fmla="val 0"/>
                <a:gd name="f6" fmla="val 948295"/>
                <a:gd name="f7" fmla="val 7059168"/>
                <a:gd name="f8" fmla="val 1176552"/>
                <a:gd name="f9" fmla="val 5882616"/>
                <a:gd name="f10" fmla="val 6532408"/>
                <a:gd name="f11" fmla="val 938789"/>
                <a:gd name="f12" fmla="val 7059164"/>
                <a:gd name="f13" fmla="val 927063"/>
                <a:gd name="f14" fmla="val 4"/>
                <a:gd name="f15" fmla="val 526760"/>
                <a:gd name="f16" fmla="+- 0 0 -90"/>
                <a:gd name="f17" fmla="*/ f3 1 948295"/>
                <a:gd name="f18" fmla="*/ f4 1 7059168"/>
                <a:gd name="f19" fmla="+- f7 0 f5"/>
                <a:gd name="f20" fmla="+- f6 0 f5"/>
                <a:gd name="f21" fmla="*/ f16 f0 1"/>
                <a:gd name="f22" fmla="*/ f20 1 948295"/>
                <a:gd name="f23" fmla="*/ f19 1 7059168"/>
                <a:gd name="f24" fmla="*/ 158052 f20 1"/>
                <a:gd name="f25" fmla="*/ 0 f19 1"/>
                <a:gd name="f26" fmla="*/ 790243 f20 1"/>
                <a:gd name="f27" fmla="*/ 948295 f20 1"/>
                <a:gd name="f28" fmla="*/ 158052 f19 1"/>
                <a:gd name="f29" fmla="*/ 7059168 f19 1"/>
                <a:gd name="f30" fmla="*/ 0 f20 1"/>
                <a:gd name="f31" fmla="*/ f21 1 f2"/>
                <a:gd name="f32" fmla="*/ f24 1 948295"/>
                <a:gd name="f33" fmla="*/ f25 1 7059168"/>
                <a:gd name="f34" fmla="*/ f26 1 948295"/>
                <a:gd name="f35" fmla="*/ f27 1 948295"/>
                <a:gd name="f36" fmla="*/ f28 1 7059168"/>
                <a:gd name="f37" fmla="*/ f29 1 7059168"/>
                <a:gd name="f38" fmla="*/ f30 1 948295"/>
                <a:gd name="f39" fmla="*/ f5 1 f22"/>
                <a:gd name="f40" fmla="*/ f6 1 f22"/>
                <a:gd name="f41" fmla="*/ f5 1 f23"/>
                <a:gd name="f42" fmla="*/ f7 1 f23"/>
                <a:gd name="f43" fmla="+- f31 0 f1"/>
                <a:gd name="f44" fmla="*/ f32 1 f22"/>
                <a:gd name="f45" fmla="*/ f33 1 f23"/>
                <a:gd name="f46" fmla="*/ f34 1 f22"/>
                <a:gd name="f47" fmla="*/ f35 1 f22"/>
                <a:gd name="f48" fmla="*/ f36 1 f23"/>
                <a:gd name="f49" fmla="*/ f37 1 f23"/>
                <a:gd name="f50" fmla="*/ f38 1 f22"/>
                <a:gd name="f51" fmla="*/ f39 f17 1"/>
                <a:gd name="f52" fmla="*/ f40 f17 1"/>
                <a:gd name="f53" fmla="*/ f42 f18 1"/>
                <a:gd name="f54" fmla="*/ f41 f18 1"/>
                <a:gd name="f55" fmla="*/ f44 f17 1"/>
                <a:gd name="f56" fmla="*/ f45 f18 1"/>
                <a:gd name="f57" fmla="*/ f46 f17 1"/>
                <a:gd name="f58" fmla="*/ f47 f17 1"/>
                <a:gd name="f59" fmla="*/ f48 f18 1"/>
                <a:gd name="f60" fmla="*/ f49 f18 1"/>
                <a:gd name="f61" fmla="*/ f50 f17 1"/>
              </a:gdLst>
              <a:ahLst/>
              <a:cxnLst>
                <a:cxn ang="3cd4">
                  <a:pos x="hc" y="t"/>
                </a:cxn>
                <a:cxn ang="0">
                  <a:pos x="r" y="vc"/>
                </a:cxn>
                <a:cxn ang="cd4">
                  <a:pos x="hc" y="b"/>
                </a:cxn>
                <a:cxn ang="cd2">
                  <a:pos x="l" y="vc"/>
                </a:cxn>
                <a:cxn ang="f43">
                  <a:pos x="f55" y="f56"/>
                </a:cxn>
                <a:cxn ang="f43">
                  <a:pos x="f57" y="f56"/>
                </a:cxn>
                <a:cxn ang="f43">
                  <a:pos x="f58" y="f59"/>
                </a:cxn>
                <a:cxn ang="f43">
                  <a:pos x="f58" y="f60"/>
                </a:cxn>
                <a:cxn ang="f43">
                  <a:pos x="f58" y="f60"/>
                </a:cxn>
                <a:cxn ang="f43">
                  <a:pos x="f61" y="f60"/>
                </a:cxn>
                <a:cxn ang="f43">
                  <a:pos x="f61" y="f60"/>
                </a:cxn>
                <a:cxn ang="f43">
                  <a:pos x="f61" y="f59"/>
                </a:cxn>
                <a:cxn ang="f43">
                  <a:pos x="f55" y="f56"/>
                </a:cxn>
              </a:cxnLst>
              <a:rect l="f51" t="f54" r="f52" b="f53"/>
              <a:pathLst>
                <a:path w="948295" h="7059168">
                  <a:moveTo>
                    <a:pt x="f6" y="f8"/>
                  </a:moveTo>
                  <a:lnTo>
                    <a:pt x="f6" y="f9"/>
                  </a:lnTo>
                  <a:cubicBezTo>
                    <a:pt x="f6" y="f10"/>
                    <a:pt x="f11" y="f12"/>
                    <a:pt x="f13" y="f12"/>
                  </a:cubicBezTo>
                  <a:lnTo>
                    <a:pt x="f5" y="f12"/>
                  </a:lnTo>
                  <a:lnTo>
                    <a:pt x="f5" y="f12"/>
                  </a:lnTo>
                  <a:lnTo>
                    <a:pt x="f5" y="f14"/>
                  </a:lnTo>
                  <a:lnTo>
                    <a:pt x="f5" y="f14"/>
                  </a:lnTo>
                  <a:lnTo>
                    <a:pt x="f13" y="f14"/>
                  </a:lnTo>
                  <a:cubicBezTo>
                    <a:pt x="f11" y="f14"/>
                    <a:pt x="f6" y="f15"/>
                    <a:pt x="f6" y="f8"/>
                  </a:cubicBezTo>
                  <a:close/>
                </a:path>
              </a:pathLst>
            </a:custGeom>
            <a:solidFill>
              <a:srgbClr val="CCCDD2">
                <a:alpha val="90000"/>
              </a:srgbClr>
            </a:solidFill>
            <a:ln w="22229" cap="rnd">
              <a:solidFill>
                <a:srgbClr val="CCCDD2">
                  <a:alpha val="90000"/>
                </a:srgbClr>
              </a:solidFill>
              <a:prstDash val="solid"/>
              <a:miter/>
            </a:ln>
          </p:spPr>
          <p:txBody>
            <a:bodyPr vert="horz" wrap="square" lIns="99056" tIns="95819" rIns="145353" bIns="95819" anchor="ctr" anchorCtr="0" compatLnSpc="1">
              <a:noAutofit/>
            </a:bodyPr>
            <a:lstStyle/>
            <a:p>
              <a:pPr marL="228600" marR="0" lvl="1" indent="-228600" algn="l" defTabSz="1155701" rtl="0" fontAlgn="auto" hangingPunct="1">
                <a:lnSpc>
                  <a:spcPct val="90000"/>
                </a:lnSpc>
                <a:spcBef>
                  <a:spcPts val="0"/>
                </a:spcBef>
                <a:spcAft>
                  <a:spcPts val="500"/>
                </a:spcAft>
                <a:buSzPct val="100000"/>
                <a:buChar char="•"/>
                <a:tabLst/>
                <a:defRPr sz="1800" b="0" i="0" u="none" strike="noStrike" kern="0" cap="none" spc="0" baseline="0">
                  <a:solidFill>
                    <a:srgbClr val="000000"/>
                  </a:solidFill>
                  <a:uFillTx/>
                </a:defRPr>
              </a:pPr>
              <a:r>
                <a:rPr lang="it-IT" sz="2600" b="0" i="0" u="none" strike="noStrike" kern="1200" cap="none" spc="0" baseline="0">
                  <a:solidFill>
                    <a:srgbClr val="262626"/>
                  </a:solidFill>
                  <a:uFillTx/>
                  <a:latin typeface="Gill Sans MT"/>
                </a:rPr>
                <a:t>Elementi di teoria dei giochi</a:t>
              </a:r>
            </a:p>
            <a:p>
              <a:pPr marL="228600" marR="0" lvl="1" indent="-228600" algn="l" defTabSz="1155701" rtl="0" fontAlgn="auto" hangingPunct="1">
                <a:lnSpc>
                  <a:spcPct val="90000"/>
                </a:lnSpc>
                <a:spcBef>
                  <a:spcPts val="0"/>
                </a:spcBef>
                <a:spcAft>
                  <a:spcPts val="500"/>
                </a:spcAft>
                <a:buSzPct val="100000"/>
                <a:buChar char="•"/>
                <a:tabLst/>
                <a:defRPr sz="1800" b="0" i="0" u="none" strike="noStrike" kern="0" cap="none" spc="0" baseline="0">
                  <a:solidFill>
                    <a:srgbClr val="000000"/>
                  </a:solidFill>
                  <a:uFillTx/>
                </a:defRPr>
              </a:pPr>
              <a:r>
                <a:rPr lang="it-IT" sz="2600" b="0" i="0" u="none" strike="noStrike" kern="1200" cap="none" spc="0" baseline="0">
                  <a:solidFill>
                    <a:srgbClr val="262626"/>
                  </a:solidFill>
                  <a:uFillTx/>
                  <a:latin typeface="Gill Sans MT"/>
                </a:rPr>
                <a:t>Strategie e paradossi</a:t>
              </a:r>
            </a:p>
          </p:txBody>
        </p:sp>
        <p:sp>
          <p:nvSpPr>
            <p:cNvPr id="7" name="Figura a mano libera: forma 6">
              <a:extLst>
                <a:ext uri="{FF2B5EF4-FFF2-40B4-BE49-F238E27FC236}">
                  <a16:creationId xmlns:a16="http://schemas.microsoft.com/office/drawing/2014/main" id="{D995B257-BAD2-E286-8787-92315949B0B7}"/>
                </a:ext>
              </a:extLst>
            </p:cNvPr>
            <p:cNvSpPr/>
            <p:nvPr/>
          </p:nvSpPr>
          <p:spPr>
            <a:xfrm>
              <a:off x="581028" y="3427655"/>
              <a:ext cx="3970781" cy="1185373"/>
            </a:xfrm>
            <a:custGeom>
              <a:avLst/>
              <a:gdLst>
                <a:gd name="f0" fmla="val 10800000"/>
                <a:gd name="f1" fmla="val 5400000"/>
                <a:gd name="f2" fmla="val 180"/>
                <a:gd name="f3" fmla="val w"/>
                <a:gd name="f4" fmla="val h"/>
                <a:gd name="f5" fmla="val 0"/>
                <a:gd name="f6" fmla="val 3970782"/>
                <a:gd name="f7" fmla="val 1185369"/>
                <a:gd name="f8" fmla="val 197565"/>
                <a:gd name="f9" fmla="val 88453"/>
                <a:gd name="f10" fmla="val 3773217"/>
                <a:gd name="f11" fmla="val 3882329"/>
                <a:gd name="f12" fmla="val 987804"/>
                <a:gd name="f13" fmla="val 1096916"/>
                <a:gd name="f14" fmla="+- 0 0 -90"/>
                <a:gd name="f15" fmla="*/ f3 1 3970782"/>
                <a:gd name="f16" fmla="*/ f4 1 1185369"/>
                <a:gd name="f17" fmla="+- f7 0 f5"/>
                <a:gd name="f18" fmla="+- f6 0 f5"/>
                <a:gd name="f19" fmla="*/ f14 f0 1"/>
                <a:gd name="f20" fmla="*/ f18 1 3970782"/>
                <a:gd name="f21" fmla="*/ f17 1 1185369"/>
                <a:gd name="f22" fmla="*/ 0 f18 1"/>
                <a:gd name="f23" fmla="*/ 197565 f17 1"/>
                <a:gd name="f24" fmla="*/ 197565 f18 1"/>
                <a:gd name="f25" fmla="*/ 0 f17 1"/>
                <a:gd name="f26" fmla="*/ 3773217 f18 1"/>
                <a:gd name="f27" fmla="*/ 3970782 f18 1"/>
                <a:gd name="f28" fmla="*/ 987804 f17 1"/>
                <a:gd name="f29" fmla="*/ 1185369 f17 1"/>
                <a:gd name="f30" fmla="*/ f19 1 f2"/>
                <a:gd name="f31" fmla="*/ f22 1 3970782"/>
                <a:gd name="f32" fmla="*/ f23 1 1185369"/>
                <a:gd name="f33" fmla="*/ f24 1 3970782"/>
                <a:gd name="f34" fmla="*/ f25 1 1185369"/>
                <a:gd name="f35" fmla="*/ f26 1 3970782"/>
                <a:gd name="f36" fmla="*/ f27 1 3970782"/>
                <a:gd name="f37" fmla="*/ f28 1 1185369"/>
                <a:gd name="f38" fmla="*/ f29 1 1185369"/>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3970782" h="1185369">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214079" tIns="135971" rIns="214079" bIns="135971" anchor="ctr" anchorCtr="1" compatLnSpc="1">
              <a:noAutofit/>
            </a:bodyPr>
            <a:lstStyle/>
            <a:p>
              <a:pPr marL="0" marR="0" lvl="0" indent="0" algn="ctr" defTabSz="1822454" rtl="0" fontAlgn="auto" hangingPunct="1">
                <a:lnSpc>
                  <a:spcPct val="90000"/>
                </a:lnSpc>
                <a:spcBef>
                  <a:spcPts val="0"/>
                </a:spcBef>
                <a:spcAft>
                  <a:spcPts val="1700"/>
                </a:spcAft>
                <a:buNone/>
                <a:tabLst/>
                <a:defRPr sz="1800" b="0" i="0" u="none" strike="noStrike" kern="0" cap="none" spc="0" baseline="0">
                  <a:solidFill>
                    <a:srgbClr val="000000"/>
                  </a:solidFill>
                  <a:uFillTx/>
                </a:defRPr>
              </a:pPr>
              <a:r>
                <a:rPr lang="it-IT" sz="4100" b="0" i="0" u="none" strike="noStrike" kern="1200" cap="none" spc="0" baseline="0">
                  <a:solidFill>
                    <a:srgbClr val="FFFFFF"/>
                  </a:solidFill>
                  <a:uFillTx/>
                  <a:latin typeface="Gill Sans MT"/>
                </a:rPr>
                <a:t>Teoria dei giochi</a:t>
              </a:r>
            </a:p>
          </p:txBody>
        </p:sp>
        <p:sp>
          <p:nvSpPr>
            <p:cNvPr id="8" name="Figura a mano libera: forma 7">
              <a:extLst>
                <a:ext uri="{FF2B5EF4-FFF2-40B4-BE49-F238E27FC236}">
                  <a16:creationId xmlns:a16="http://schemas.microsoft.com/office/drawing/2014/main" id="{7628266A-2458-8D59-6B83-112F92D87497}"/>
                </a:ext>
              </a:extLst>
            </p:cNvPr>
            <p:cNvSpPr/>
            <p:nvPr/>
          </p:nvSpPr>
          <p:spPr>
            <a:xfrm>
              <a:off x="4551810" y="4790834"/>
              <a:ext cx="7059168" cy="948296"/>
            </a:xfrm>
            <a:custGeom>
              <a:avLst/>
              <a:gdLst>
                <a:gd name="f0" fmla="val 10800000"/>
                <a:gd name="f1" fmla="val 5400000"/>
                <a:gd name="f2" fmla="val 180"/>
                <a:gd name="f3" fmla="val w"/>
                <a:gd name="f4" fmla="val h"/>
                <a:gd name="f5" fmla="val 0"/>
                <a:gd name="f6" fmla="val 948295"/>
                <a:gd name="f7" fmla="val 7059168"/>
                <a:gd name="f8" fmla="val 1176552"/>
                <a:gd name="f9" fmla="val 5882616"/>
                <a:gd name="f10" fmla="val 6532408"/>
                <a:gd name="f11" fmla="val 938789"/>
                <a:gd name="f12" fmla="val 7059164"/>
                <a:gd name="f13" fmla="val 927063"/>
                <a:gd name="f14" fmla="val 4"/>
                <a:gd name="f15" fmla="val 526760"/>
                <a:gd name="f16" fmla="+- 0 0 -90"/>
                <a:gd name="f17" fmla="*/ f3 1 948295"/>
                <a:gd name="f18" fmla="*/ f4 1 7059168"/>
                <a:gd name="f19" fmla="+- f7 0 f5"/>
                <a:gd name="f20" fmla="+- f6 0 f5"/>
                <a:gd name="f21" fmla="*/ f16 f0 1"/>
                <a:gd name="f22" fmla="*/ f20 1 948295"/>
                <a:gd name="f23" fmla="*/ f19 1 7059168"/>
                <a:gd name="f24" fmla="*/ 158052 f20 1"/>
                <a:gd name="f25" fmla="*/ 0 f19 1"/>
                <a:gd name="f26" fmla="*/ 790243 f20 1"/>
                <a:gd name="f27" fmla="*/ 948295 f20 1"/>
                <a:gd name="f28" fmla="*/ 158052 f19 1"/>
                <a:gd name="f29" fmla="*/ 7059168 f19 1"/>
                <a:gd name="f30" fmla="*/ 0 f20 1"/>
                <a:gd name="f31" fmla="*/ f21 1 f2"/>
                <a:gd name="f32" fmla="*/ f24 1 948295"/>
                <a:gd name="f33" fmla="*/ f25 1 7059168"/>
                <a:gd name="f34" fmla="*/ f26 1 948295"/>
                <a:gd name="f35" fmla="*/ f27 1 948295"/>
                <a:gd name="f36" fmla="*/ f28 1 7059168"/>
                <a:gd name="f37" fmla="*/ f29 1 7059168"/>
                <a:gd name="f38" fmla="*/ f30 1 948295"/>
                <a:gd name="f39" fmla="*/ f5 1 f22"/>
                <a:gd name="f40" fmla="*/ f6 1 f22"/>
                <a:gd name="f41" fmla="*/ f5 1 f23"/>
                <a:gd name="f42" fmla="*/ f7 1 f23"/>
                <a:gd name="f43" fmla="+- f31 0 f1"/>
                <a:gd name="f44" fmla="*/ f32 1 f22"/>
                <a:gd name="f45" fmla="*/ f33 1 f23"/>
                <a:gd name="f46" fmla="*/ f34 1 f22"/>
                <a:gd name="f47" fmla="*/ f35 1 f22"/>
                <a:gd name="f48" fmla="*/ f36 1 f23"/>
                <a:gd name="f49" fmla="*/ f37 1 f23"/>
                <a:gd name="f50" fmla="*/ f38 1 f22"/>
                <a:gd name="f51" fmla="*/ f39 f17 1"/>
                <a:gd name="f52" fmla="*/ f40 f17 1"/>
                <a:gd name="f53" fmla="*/ f42 f18 1"/>
                <a:gd name="f54" fmla="*/ f41 f18 1"/>
                <a:gd name="f55" fmla="*/ f44 f17 1"/>
                <a:gd name="f56" fmla="*/ f45 f18 1"/>
                <a:gd name="f57" fmla="*/ f46 f17 1"/>
                <a:gd name="f58" fmla="*/ f47 f17 1"/>
                <a:gd name="f59" fmla="*/ f48 f18 1"/>
                <a:gd name="f60" fmla="*/ f49 f18 1"/>
                <a:gd name="f61" fmla="*/ f50 f17 1"/>
              </a:gdLst>
              <a:ahLst/>
              <a:cxnLst>
                <a:cxn ang="3cd4">
                  <a:pos x="hc" y="t"/>
                </a:cxn>
                <a:cxn ang="0">
                  <a:pos x="r" y="vc"/>
                </a:cxn>
                <a:cxn ang="cd4">
                  <a:pos x="hc" y="b"/>
                </a:cxn>
                <a:cxn ang="cd2">
                  <a:pos x="l" y="vc"/>
                </a:cxn>
                <a:cxn ang="f43">
                  <a:pos x="f55" y="f56"/>
                </a:cxn>
                <a:cxn ang="f43">
                  <a:pos x="f57" y="f56"/>
                </a:cxn>
                <a:cxn ang="f43">
                  <a:pos x="f58" y="f59"/>
                </a:cxn>
                <a:cxn ang="f43">
                  <a:pos x="f58" y="f60"/>
                </a:cxn>
                <a:cxn ang="f43">
                  <a:pos x="f58" y="f60"/>
                </a:cxn>
                <a:cxn ang="f43">
                  <a:pos x="f61" y="f60"/>
                </a:cxn>
                <a:cxn ang="f43">
                  <a:pos x="f61" y="f60"/>
                </a:cxn>
                <a:cxn ang="f43">
                  <a:pos x="f61" y="f59"/>
                </a:cxn>
                <a:cxn ang="f43">
                  <a:pos x="f55" y="f56"/>
                </a:cxn>
              </a:cxnLst>
              <a:rect l="f51" t="f54" r="f52" b="f53"/>
              <a:pathLst>
                <a:path w="948295" h="7059168">
                  <a:moveTo>
                    <a:pt x="f6" y="f8"/>
                  </a:moveTo>
                  <a:lnTo>
                    <a:pt x="f6" y="f9"/>
                  </a:lnTo>
                  <a:cubicBezTo>
                    <a:pt x="f6" y="f10"/>
                    <a:pt x="f11" y="f12"/>
                    <a:pt x="f13" y="f12"/>
                  </a:cubicBezTo>
                  <a:lnTo>
                    <a:pt x="f5" y="f12"/>
                  </a:lnTo>
                  <a:lnTo>
                    <a:pt x="f5" y="f12"/>
                  </a:lnTo>
                  <a:lnTo>
                    <a:pt x="f5" y="f14"/>
                  </a:lnTo>
                  <a:lnTo>
                    <a:pt x="f5" y="f14"/>
                  </a:lnTo>
                  <a:lnTo>
                    <a:pt x="f13" y="f14"/>
                  </a:lnTo>
                  <a:cubicBezTo>
                    <a:pt x="f11" y="f14"/>
                    <a:pt x="f6" y="f15"/>
                    <a:pt x="f6" y="f8"/>
                  </a:cubicBezTo>
                  <a:close/>
                </a:path>
              </a:pathLst>
            </a:custGeom>
            <a:solidFill>
              <a:srgbClr val="CCCDD2">
                <a:alpha val="90000"/>
              </a:srgbClr>
            </a:solidFill>
            <a:ln w="22229" cap="rnd">
              <a:solidFill>
                <a:srgbClr val="CCCDD2">
                  <a:alpha val="90000"/>
                </a:srgbClr>
              </a:solidFill>
              <a:prstDash val="solid"/>
              <a:miter/>
            </a:ln>
          </p:spPr>
          <p:txBody>
            <a:bodyPr vert="horz" wrap="square" lIns="99056" tIns="95819" rIns="145353" bIns="95819" anchor="ctr" anchorCtr="0" compatLnSpc="1">
              <a:noAutofit/>
            </a:bodyPr>
            <a:lstStyle/>
            <a:p>
              <a:pPr marL="228600" marR="0" lvl="1" indent="-228600" algn="l" defTabSz="1155701" rtl="0" fontAlgn="auto" hangingPunct="1">
                <a:lnSpc>
                  <a:spcPct val="90000"/>
                </a:lnSpc>
                <a:spcBef>
                  <a:spcPts val="0"/>
                </a:spcBef>
                <a:spcAft>
                  <a:spcPts val="500"/>
                </a:spcAft>
                <a:buSzPct val="100000"/>
                <a:buChar char="•"/>
                <a:tabLst/>
                <a:defRPr sz="1800" b="0" i="0" u="none" strike="noStrike" kern="0" cap="none" spc="0" baseline="0">
                  <a:solidFill>
                    <a:srgbClr val="000000"/>
                  </a:solidFill>
                  <a:uFillTx/>
                </a:defRPr>
              </a:pPr>
              <a:r>
                <a:rPr lang="it-IT" sz="2600" b="0" i="0" u="none" strike="noStrike" kern="1200" cap="none" spc="0" baseline="0">
                  <a:solidFill>
                    <a:srgbClr val="262626"/>
                  </a:solidFill>
                  <a:uFillTx/>
                  <a:latin typeface="Gill Sans MT"/>
                </a:rPr>
                <a:t>Introduzione alla piattaforma</a:t>
              </a:r>
            </a:p>
            <a:p>
              <a:pPr marL="228600" marR="0" lvl="1" indent="-228600" algn="l" defTabSz="1155701" rtl="0" fontAlgn="auto" hangingPunct="1">
                <a:lnSpc>
                  <a:spcPct val="90000"/>
                </a:lnSpc>
                <a:spcBef>
                  <a:spcPts val="0"/>
                </a:spcBef>
                <a:spcAft>
                  <a:spcPts val="500"/>
                </a:spcAft>
                <a:buSzPct val="100000"/>
                <a:buChar char="•"/>
                <a:tabLst/>
                <a:defRPr sz="1800" b="0" i="0" u="none" strike="noStrike" kern="0" cap="none" spc="0" baseline="0">
                  <a:solidFill>
                    <a:srgbClr val="000000"/>
                  </a:solidFill>
                  <a:uFillTx/>
                </a:defRPr>
              </a:pPr>
              <a:r>
                <a:rPr lang="it-IT" sz="2600" b="0" i="0" u="none" strike="noStrike" kern="1200" cap="none" spc="0" baseline="0">
                  <a:solidFill>
                    <a:srgbClr val="262626"/>
                  </a:solidFill>
                  <a:uFillTx/>
                  <a:latin typeface="Gill Sans MT"/>
                </a:rPr>
                <a:t>Applicazione Wumpus World Game</a:t>
              </a:r>
            </a:p>
          </p:txBody>
        </p:sp>
        <p:sp>
          <p:nvSpPr>
            <p:cNvPr id="9" name="Figura a mano libera: forma 8">
              <a:extLst>
                <a:ext uri="{FF2B5EF4-FFF2-40B4-BE49-F238E27FC236}">
                  <a16:creationId xmlns:a16="http://schemas.microsoft.com/office/drawing/2014/main" id="{85AD08CB-6992-7C26-DA43-DD0580983A6D}"/>
                </a:ext>
              </a:extLst>
            </p:cNvPr>
            <p:cNvSpPr/>
            <p:nvPr/>
          </p:nvSpPr>
          <p:spPr>
            <a:xfrm>
              <a:off x="581028" y="4672300"/>
              <a:ext cx="3970781" cy="1185373"/>
            </a:xfrm>
            <a:custGeom>
              <a:avLst/>
              <a:gdLst>
                <a:gd name="f0" fmla="val 10800000"/>
                <a:gd name="f1" fmla="val 5400000"/>
                <a:gd name="f2" fmla="val 180"/>
                <a:gd name="f3" fmla="val w"/>
                <a:gd name="f4" fmla="val h"/>
                <a:gd name="f5" fmla="val 0"/>
                <a:gd name="f6" fmla="val 3970782"/>
                <a:gd name="f7" fmla="val 1185369"/>
                <a:gd name="f8" fmla="val 197565"/>
                <a:gd name="f9" fmla="val 88453"/>
                <a:gd name="f10" fmla="val 3773217"/>
                <a:gd name="f11" fmla="val 3882329"/>
                <a:gd name="f12" fmla="val 987804"/>
                <a:gd name="f13" fmla="val 1096916"/>
                <a:gd name="f14" fmla="+- 0 0 -90"/>
                <a:gd name="f15" fmla="*/ f3 1 3970782"/>
                <a:gd name="f16" fmla="*/ f4 1 1185369"/>
                <a:gd name="f17" fmla="+- f7 0 f5"/>
                <a:gd name="f18" fmla="+- f6 0 f5"/>
                <a:gd name="f19" fmla="*/ f14 f0 1"/>
                <a:gd name="f20" fmla="*/ f18 1 3970782"/>
                <a:gd name="f21" fmla="*/ f17 1 1185369"/>
                <a:gd name="f22" fmla="*/ 0 f18 1"/>
                <a:gd name="f23" fmla="*/ 197565 f17 1"/>
                <a:gd name="f24" fmla="*/ 197565 f18 1"/>
                <a:gd name="f25" fmla="*/ 0 f17 1"/>
                <a:gd name="f26" fmla="*/ 3773217 f18 1"/>
                <a:gd name="f27" fmla="*/ 3970782 f18 1"/>
                <a:gd name="f28" fmla="*/ 987804 f17 1"/>
                <a:gd name="f29" fmla="*/ 1185369 f17 1"/>
                <a:gd name="f30" fmla="*/ f19 1 f2"/>
                <a:gd name="f31" fmla="*/ f22 1 3970782"/>
                <a:gd name="f32" fmla="*/ f23 1 1185369"/>
                <a:gd name="f33" fmla="*/ f24 1 3970782"/>
                <a:gd name="f34" fmla="*/ f25 1 1185369"/>
                <a:gd name="f35" fmla="*/ f26 1 3970782"/>
                <a:gd name="f36" fmla="*/ f27 1 3970782"/>
                <a:gd name="f37" fmla="*/ f28 1 1185369"/>
                <a:gd name="f38" fmla="*/ f29 1 1185369"/>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3970782" h="1185369">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214079" tIns="135971" rIns="214079" bIns="135971" anchor="ctr" anchorCtr="1" compatLnSpc="1">
              <a:noAutofit/>
            </a:bodyPr>
            <a:lstStyle/>
            <a:p>
              <a:pPr marL="0" marR="0" lvl="0" indent="0" algn="ctr" defTabSz="1822454" rtl="0" fontAlgn="auto" hangingPunct="1">
                <a:lnSpc>
                  <a:spcPct val="90000"/>
                </a:lnSpc>
                <a:spcBef>
                  <a:spcPts val="0"/>
                </a:spcBef>
                <a:spcAft>
                  <a:spcPts val="1700"/>
                </a:spcAft>
                <a:buNone/>
                <a:tabLst/>
                <a:defRPr sz="1800" b="0" i="0" u="none" strike="noStrike" kern="0" cap="none" spc="0" baseline="0">
                  <a:solidFill>
                    <a:srgbClr val="000000"/>
                  </a:solidFill>
                  <a:uFillTx/>
                </a:defRPr>
              </a:pPr>
              <a:r>
                <a:rPr lang="it-IT" sz="4100" b="0" i="0" u="none" strike="noStrike" kern="1200" cap="none" spc="0" baseline="0">
                  <a:solidFill>
                    <a:srgbClr val="FFFFFF"/>
                  </a:solidFill>
                  <a:uFillTx/>
                  <a:latin typeface="Gill Sans MT"/>
                </a:rPr>
                <a:t>Android OS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2AED7F-114F-4CA0-2717-2381D37EA906}"/>
              </a:ext>
            </a:extLst>
          </p:cNvPr>
          <p:cNvSpPr txBox="1">
            <a:spLocks noGrp="1"/>
          </p:cNvSpPr>
          <p:nvPr>
            <p:ph type="title"/>
          </p:nvPr>
        </p:nvSpPr>
        <p:spPr/>
        <p:txBody>
          <a:bodyPr/>
          <a:lstStyle/>
          <a:p>
            <a:pPr lvl="0"/>
            <a:r>
              <a:rPr lang="it-IT"/>
              <a:t>Struttura di un sistema multi-agente</a:t>
            </a:r>
          </a:p>
        </p:txBody>
      </p:sp>
      <p:sp>
        <p:nvSpPr>
          <p:cNvPr id="3" name="Segnaposto contenuto 2">
            <a:extLst>
              <a:ext uri="{FF2B5EF4-FFF2-40B4-BE49-F238E27FC236}">
                <a16:creationId xmlns:a16="http://schemas.microsoft.com/office/drawing/2014/main" id="{4CFC9D90-924A-BD04-52E1-7AD3FD64D68A}"/>
              </a:ext>
            </a:extLst>
          </p:cNvPr>
          <p:cNvSpPr txBox="1">
            <a:spLocks noGrp="1"/>
          </p:cNvSpPr>
          <p:nvPr>
            <p:ph idx="1"/>
          </p:nvPr>
        </p:nvSpPr>
        <p:spPr>
          <a:xfrm>
            <a:off x="517650" y="4900022"/>
            <a:ext cx="11156694" cy="1634133"/>
          </a:xfrm>
        </p:spPr>
        <p:txBody>
          <a:bodyPr/>
          <a:lstStyle/>
          <a:p>
            <a:pPr marL="0" lvl="0" indent="0">
              <a:lnSpc>
                <a:spcPct val="115000"/>
              </a:lnSpc>
              <a:spcBef>
                <a:spcPts val="500"/>
              </a:spcBef>
              <a:spcAft>
                <a:spcPts val="1000"/>
              </a:spcAft>
              <a:buNone/>
            </a:pPr>
            <a:r>
              <a:rPr lang="it-IT" sz="2000" dirty="0">
                <a:solidFill>
                  <a:srgbClr val="262626"/>
                </a:solidFill>
                <a:latin typeface="Gill Sans MT" pitchFamily="34"/>
                <a:cs typeface="Times New Roman" pitchFamily="18"/>
              </a:rPr>
              <a:t>Ciascun agente del sistema, per interagire con gli altri, potrà scegliere tra due soli tipi di azione, quali:</a:t>
            </a:r>
          </a:p>
          <a:p>
            <a:pPr lvl="0">
              <a:lnSpc>
                <a:spcPct val="115000"/>
              </a:lnSpc>
              <a:spcBef>
                <a:spcPts val="500"/>
              </a:spcBef>
              <a:spcAft>
                <a:spcPts val="1000"/>
              </a:spcAft>
            </a:pPr>
            <a:r>
              <a:rPr lang="it-IT" sz="2000" b="1" dirty="0">
                <a:solidFill>
                  <a:srgbClr val="262626"/>
                </a:solidFill>
                <a:latin typeface="Gill Sans MT" pitchFamily="34"/>
                <a:cs typeface="Times New Roman" pitchFamily="18"/>
              </a:rPr>
              <a:t>cooperate</a:t>
            </a:r>
            <a:r>
              <a:rPr lang="it-IT" sz="2000" dirty="0">
                <a:solidFill>
                  <a:srgbClr val="262626"/>
                </a:solidFill>
                <a:latin typeface="Gill Sans MT" pitchFamily="34"/>
                <a:cs typeface="Times New Roman" pitchFamily="18"/>
              </a:rPr>
              <a:t>, cioè un’azione che consiste nella collaborazione con un altro agente;</a:t>
            </a:r>
          </a:p>
          <a:p>
            <a:pPr lvl="0">
              <a:lnSpc>
                <a:spcPct val="115000"/>
              </a:lnSpc>
              <a:spcBef>
                <a:spcPts val="500"/>
              </a:spcBef>
              <a:spcAft>
                <a:spcPts val="1000"/>
              </a:spcAft>
            </a:pPr>
            <a:r>
              <a:rPr lang="it-IT" sz="2000" b="1" dirty="0" err="1">
                <a:solidFill>
                  <a:srgbClr val="262626"/>
                </a:solidFill>
                <a:latin typeface="Gill Sans MT" pitchFamily="34"/>
                <a:cs typeface="Times New Roman" pitchFamily="18"/>
              </a:rPr>
              <a:t>defect</a:t>
            </a:r>
            <a:r>
              <a:rPr lang="it-IT" sz="2000" dirty="0">
                <a:solidFill>
                  <a:srgbClr val="262626"/>
                </a:solidFill>
                <a:latin typeface="Gill Sans MT" pitchFamily="34"/>
                <a:cs typeface="Times New Roman" pitchFamily="18"/>
              </a:rPr>
              <a:t>, ovvero un’azione che vada ad ostacolare l’altro agente, un atteggiamento di non collaborazione.</a:t>
            </a:r>
            <a:endParaRPr lang="it-IT" sz="2000" dirty="0">
              <a:solidFill>
                <a:srgbClr val="262626"/>
              </a:solidFill>
              <a:latin typeface="Gill Sans MT" pitchFamily="34"/>
            </a:endParaRP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308E6E21-AC2F-8A37-A3EC-A9D0FE014F67}"/>
                  </a:ext>
                </a:extLst>
              </p:cNvPr>
              <p:cNvSpPr txBox="1"/>
              <p:nvPr/>
            </p:nvSpPr>
            <p:spPr>
              <a:xfrm>
                <a:off x="475076" y="1876924"/>
                <a:ext cx="11283787" cy="286212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Nell’ambiente, ogni agente facente parte del sistema potrà scegliere quale azione compiere, tuttavia, siccome vi coesistono più entità deliberative, il modo in cui questo verrà modificato dipenderà dalla combinazione delle azioni svolte da ciascuna di queste e potrà essere descritto tramite la seguente funzione di stato:</a:t>
                </a:r>
                <a:endParaRPr lang="it-IT" sz="2000" b="0" i="1" u="none" strike="noStrike" kern="1200" cap="none" spc="0" baseline="0">
                  <a:solidFill>
                    <a:srgbClr val="262626"/>
                  </a:solidFill>
                  <a:uFillTx/>
                  <a:latin typeface="Gill Sans MT" pitchFamily="34"/>
                  <a:ea typeface="Times New Roman" pitchFamily="18"/>
                  <a:cs typeface="Times New Roman" pitchFamily="18"/>
                </a:endParaRP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𝜏</m:t>
                      </m:r>
                      <m:r>
                        <a:rPr lang="it-IT" i="0">
                          <a:latin typeface="Cambria Math" panose="02040503050406030204" pitchFamily="18" charset="0"/>
                        </a:rPr>
                        <m:t> : </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𝑐</m:t>
                          </m:r>
                        </m:sub>
                      </m:sSub>
                      <m:r>
                        <a:rPr lang="it-IT" i="0">
                          <a:latin typeface="Cambria Math" panose="02040503050406030204" pitchFamily="18" charset="0"/>
                        </a:rPr>
                        <m:t> </m:t>
                      </m:r>
                      <m:r>
                        <a:rPr lang="it-IT" i="1">
                          <a:latin typeface="Cambria Math" panose="02040503050406030204" pitchFamily="18" charset="0"/>
                        </a:rPr>
                        <m:t>𝑥</m:t>
                      </m:r>
                      <m:r>
                        <a:rPr lang="it-IT" i="0">
                          <a:latin typeface="Cambria Math" panose="02040503050406030204" pitchFamily="18" charset="0"/>
                        </a:rPr>
                        <m:t> </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𝑐</m:t>
                          </m:r>
                        </m:sub>
                      </m:sSub>
                      <m:r>
                        <a:rPr lang="it-IT" i="0">
                          <a:latin typeface="Cambria Math" panose="02040503050406030204" pitchFamily="18" charset="0"/>
                        </a:rPr>
                        <m:t>→ </m:t>
                      </m:r>
                      <m:r>
                        <m:rPr>
                          <m:sty m:val="p"/>
                        </m:rPr>
                        <a:rPr lang="it-IT" i="0">
                          <a:latin typeface="Cambria Math" panose="02040503050406030204" pitchFamily="18" charset="0"/>
                        </a:rPr>
                        <m:t>Ω</m:t>
                      </m:r>
                      <m:r>
                        <a:rPr lang="it-IT" i="0">
                          <a:latin typeface="Cambria Math" panose="02040503050406030204" pitchFamily="18" charset="0"/>
                        </a:rPr>
                        <m:t> </m:t>
                      </m:r>
                    </m:oMath>
                  </m:oMathPara>
                </a14:m>
                <a:endParaRPr lang="it-IT" sz="2000" b="0" i="0" u="none" strike="noStrike" kern="1200" cap="none" spc="0" baseline="0">
                  <a:solidFill>
                    <a:srgbClr val="262626"/>
                  </a:solidFill>
                  <a:uFillTx/>
                  <a:latin typeface="Gill Sans MT" pitchFamily="34"/>
                  <a:ea typeface="Times New Roman" pitchFamily="18"/>
                  <a:cs typeface="Times New Roman" pitchFamily="18"/>
                </a:endParaRP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dove il primo termine </a:t>
                </a:r>
                <a14:m>
                  <m:oMath xmlns:m="http://schemas.openxmlformats.org/officeDocument/2006/math">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𝑐</m:t>
                        </m:r>
                      </m:sub>
                    </m:sSub>
                  </m:oMath>
                </a14:m>
                <a:r>
                  <a:rPr lang="it-IT" sz="2000" b="0" i="0" u="none" strike="noStrike" kern="1200" cap="none" spc="0" baseline="0">
                    <a:solidFill>
                      <a:srgbClr val="262626"/>
                    </a:solidFill>
                    <a:uFillTx/>
                    <a:latin typeface="Gill Sans MT" pitchFamily="34"/>
                    <a:ea typeface="Times New Roman" pitchFamily="18"/>
                    <a:cs typeface="Times New Roman" pitchFamily="18"/>
                  </a:rPr>
                  <a:t> si riferisce all’azione dell’agente i-esimo, il secondo termine </a:t>
                </a:r>
                <a14:m>
                  <m:oMath xmlns:m="http://schemas.openxmlformats.org/officeDocument/2006/math">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𝑐</m:t>
                        </m:r>
                      </m:sub>
                    </m:sSub>
                  </m:oMath>
                </a14:m>
                <a:r>
                  <a:rPr lang="it-IT" sz="2000" b="0" i="0" u="none" strike="noStrike" kern="1200" cap="none" spc="0" baseline="0">
                    <a:solidFill>
                      <a:srgbClr val="262626"/>
                    </a:solidFill>
                    <a:uFillTx/>
                    <a:latin typeface="Gill Sans MT" pitchFamily="34"/>
                    <a:ea typeface="Times New Roman" pitchFamily="18"/>
                    <a:cs typeface="Times New Roman" pitchFamily="18"/>
                  </a:rPr>
                  <a:t> all’azione dell’agente j-esimo, mentre </a:t>
                </a:r>
                <a14:m>
                  <m:oMath xmlns:m="http://schemas.openxmlformats.org/officeDocument/2006/math">
                    <m:r>
                      <m:rPr>
                        <m:sty m:val="p"/>
                      </m:rPr>
                      <a:rPr lang="it-IT">
                        <a:latin typeface="Cambria Math" panose="02040503050406030204" pitchFamily="18" charset="0"/>
                      </a:rPr>
                      <m:t>Ω</m:t>
                    </m:r>
                  </m:oMath>
                </a14:m>
                <a:r>
                  <a:rPr lang="it-IT" sz="2000" b="0" i="0" u="none" strike="noStrike" kern="1200" cap="none" spc="0" baseline="0">
                    <a:solidFill>
                      <a:srgbClr val="262626"/>
                    </a:solidFill>
                    <a:uFillTx/>
                    <a:latin typeface="Gill Sans MT" pitchFamily="34"/>
                    <a:ea typeface="Times New Roman" pitchFamily="18"/>
                    <a:cs typeface="Times New Roman" pitchFamily="18"/>
                  </a:rPr>
                  <a:t> rappresenta l’insieme dei risultati delle azioni compiute dagli agenti appartenenti al sistema. </a:t>
                </a:r>
              </a:p>
            </p:txBody>
          </p:sp>
        </mc:Choice>
        <mc:Fallback xmlns="">
          <p:sp>
            <p:nvSpPr>
              <p:cNvPr id="4" name="CasellaDiTesto 3">
                <a:extLst>
                  <a:ext uri="{FF2B5EF4-FFF2-40B4-BE49-F238E27FC236}">
                    <a16:creationId xmlns:a16="http://schemas.microsoft.com/office/drawing/2014/main" id="{308E6E21-AC2F-8A37-A3EC-A9D0FE014F67}"/>
                  </a:ext>
                </a:extLst>
              </p:cNvPr>
              <p:cNvSpPr txBox="1">
                <a:spLocks noRot="1" noChangeAspect="1" noMove="1" noResize="1" noEditPoints="1" noAdjustHandles="1" noChangeArrowheads="1" noChangeShapeType="1" noTextEdit="1"/>
              </p:cNvSpPr>
              <p:nvPr/>
            </p:nvSpPr>
            <p:spPr>
              <a:xfrm>
                <a:off x="475076" y="1876924"/>
                <a:ext cx="11283787" cy="2862126"/>
              </a:xfrm>
              <a:prstGeom prst="rect">
                <a:avLst/>
              </a:prstGeom>
              <a:blipFill>
                <a:blip r:embed="rId2"/>
                <a:stretch>
                  <a:fillRect l="-594" t="-640" r="-1135" b="-1706"/>
                </a:stretch>
              </a:blipFill>
              <a:ln cap="flat">
                <a:noFill/>
              </a:ln>
            </p:spPr>
            <p:txBody>
              <a:bodyPr/>
              <a:lstStyle/>
              <a:p>
                <a:r>
                  <a:rPr lang="it-IT">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p:stCondLst>
                                            <p:cond delay="0"/>
                                          </p:stCondLst>
                                        </p:cTn>
                                        <p:tgtEl>
                                          <p:spTgt spid="3"/>
                                        </p:tgtEl>
                                        <p:attrNameLst>
                                          <p:attrName>ppt_y</p:attrName>
                                        </p:attrNameLst>
                                      </p:cBhvr>
                                      <p:tavLst>
                                        <p:tav tm="0" fmla="#ppt_y-sin(pi*$)/3">
                                          <p:val>
                                            <p:strVal val="0,5"/>
                                          </p:val>
                                        </p:tav>
                                        <p:tav tm="100000">
                                          <p:val>
                                            <p:strVal val="1"/>
                                          </p:val>
                                        </p:tav>
                                      </p:tavLst>
                                    </p:anim>
                                    <p:anim calcmode="lin" valueType="num">
                                      <p:cBhvr>
                                        <p:cTn id="10" dur="664">
                                          <p:stCondLst>
                                            <p:cond delay="664"/>
                                          </p:stCondLst>
                                        </p:cTn>
                                        <p:tgtEl>
                                          <p:spTgt spid="3"/>
                                        </p:tgtEl>
                                        <p:attrNameLst>
                                          <p:attrName>ppt_y</p:attrName>
                                        </p:attrNameLst>
                                      </p:cBhvr>
                                      <p:tavLst>
                                        <p:tav tm="0" fmla="#ppt_y-sin(pi*$)/9">
                                          <p:val>
                                            <p:strVal val="0"/>
                                          </p:val>
                                        </p:tav>
                                        <p:tav tm="100000">
                                          <p:val>
                                            <p:strVal val="1"/>
                                          </p:val>
                                        </p:tav>
                                      </p:tavLst>
                                    </p:anim>
                                    <p:anim calcmode="lin" valueType="num">
                                      <p:cBhvr>
                                        <p:cTn id="11" dur="332">
                                          <p:stCondLst>
                                            <p:cond delay="1324"/>
                                          </p:stCondLst>
                                        </p:cTn>
                                        <p:tgtEl>
                                          <p:spTgt spid="3"/>
                                        </p:tgtEl>
                                        <p:attrNameLst>
                                          <p:attrName>ppt_y</p:attrName>
                                        </p:attrNameLst>
                                      </p:cBhvr>
                                      <p:tavLst>
                                        <p:tav tm="0" fmla="#ppt_y-sin(pi*$)/27">
                                          <p:val>
                                            <p:strVal val="0"/>
                                          </p:val>
                                        </p:tav>
                                        <p:tav tm="100000">
                                          <p:val>
                                            <p:strVal val="1"/>
                                          </p:val>
                                        </p:tav>
                                      </p:tavLst>
                                    </p:anim>
                                    <p:anim calcmode="lin" valueType="num">
                                      <p:cBhvr>
                                        <p:cTn id="12" dur="164">
                                          <p:stCondLst>
                                            <p:cond delay="1656"/>
                                          </p:stCondLst>
                                        </p:cTn>
                                        <p:tgtEl>
                                          <p:spTgt spid="3"/>
                                        </p:tgtEl>
                                        <p:attrNameLst>
                                          <p:attrName>ppt_y</p:attrName>
                                        </p:attrNameLst>
                                      </p:cBhvr>
                                      <p:tavLst>
                                        <p:tav tm="0" fmla="#ppt_y-sin(pi*$)/81">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pic>
        <p:nvPicPr>
          <p:cNvPr id="2" name="Immagine 6">
            <a:extLst>
              <a:ext uri="{FF2B5EF4-FFF2-40B4-BE49-F238E27FC236}">
                <a16:creationId xmlns:a16="http://schemas.microsoft.com/office/drawing/2014/main" id="{5D607B5E-5293-B714-241D-C4FEFCCF8A3A}"/>
              </a:ext>
            </a:extLst>
          </p:cNvPr>
          <p:cNvPicPr>
            <a:picLocks noChangeAspect="1"/>
          </p:cNvPicPr>
          <p:nvPr/>
        </p:nvPicPr>
        <p:blipFill>
          <a:blip r:embed="rId2">
            <a:alphaModFix amt="33000"/>
          </a:blip>
          <a:stretch>
            <a:fillRect/>
          </a:stretch>
        </p:blipFill>
        <p:spPr>
          <a:xfrm>
            <a:off x="0" y="0"/>
            <a:ext cx="12191996" cy="6858000"/>
          </a:xfrm>
          <a:prstGeom prst="rect">
            <a:avLst/>
          </a:prstGeom>
          <a:noFill/>
          <a:ln cap="flat">
            <a:noFill/>
          </a:ln>
        </p:spPr>
      </p:pic>
      <p:sp>
        <p:nvSpPr>
          <p:cNvPr id="3" name="Titolo 1">
            <a:extLst>
              <a:ext uri="{FF2B5EF4-FFF2-40B4-BE49-F238E27FC236}">
                <a16:creationId xmlns:a16="http://schemas.microsoft.com/office/drawing/2014/main" id="{475C78CB-F546-D23D-1603-2C949276B675}"/>
              </a:ext>
            </a:extLst>
          </p:cNvPr>
          <p:cNvSpPr txBox="1">
            <a:spLocks noGrp="1"/>
          </p:cNvSpPr>
          <p:nvPr>
            <p:ph type="title"/>
          </p:nvPr>
        </p:nvSpPr>
        <p:spPr/>
        <p:txBody>
          <a:bodyPr/>
          <a:lstStyle/>
          <a:p>
            <a:pPr lvl="0"/>
            <a:r>
              <a:rPr lang="it-IT"/>
              <a:t>Elementi di teoria dei giochi</a:t>
            </a:r>
          </a:p>
        </p:txBody>
      </p:sp>
      <p:sp>
        <p:nvSpPr>
          <p:cNvPr id="4" name="Segnaposto testo 2">
            <a:extLst>
              <a:ext uri="{FF2B5EF4-FFF2-40B4-BE49-F238E27FC236}">
                <a16:creationId xmlns:a16="http://schemas.microsoft.com/office/drawing/2014/main" id="{4E0D31A8-536A-FCB5-29A3-272561B0DADC}"/>
              </a:ext>
            </a:extLst>
          </p:cNvPr>
          <p:cNvSpPr txBox="1">
            <a:spLocks noGrp="1"/>
          </p:cNvSpPr>
          <p:nvPr>
            <p:ph type="body" idx="1"/>
          </p:nvPr>
        </p:nvSpPr>
        <p:spPr/>
        <p:txBody>
          <a:bodyPr/>
          <a:lstStyle/>
          <a:p>
            <a:pPr lvl="0"/>
            <a:r>
              <a:rPr lang="it-IT"/>
              <a:t>programmazione dei sistemi tempo-reale e distribuiti</a:t>
            </a: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name="Slide4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2060BC-389B-69AA-07FA-4373F841FE92}"/>
              </a:ext>
            </a:extLst>
          </p:cNvPr>
          <p:cNvSpPr txBox="1">
            <a:spLocks noGrp="1"/>
          </p:cNvSpPr>
          <p:nvPr>
            <p:ph type="title"/>
          </p:nvPr>
        </p:nvSpPr>
        <p:spPr/>
        <p:txBody>
          <a:bodyPr/>
          <a:lstStyle/>
          <a:p>
            <a:pPr lvl="0"/>
            <a:r>
              <a:rPr lang="it-IT"/>
              <a:t>Introduzione alla teoria dei giochi</a:t>
            </a:r>
          </a:p>
        </p:txBody>
      </p:sp>
      <p:sp>
        <p:nvSpPr>
          <p:cNvPr id="3" name="CasellaDiTesto 2">
            <a:extLst>
              <a:ext uri="{FF2B5EF4-FFF2-40B4-BE49-F238E27FC236}">
                <a16:creationId xmlns:a16="http://schemas.microsoft.com/office/drawing/2014/main" id="{E703B45C-C7D7-9B18-AE7A-9055663C8CF9}"/>
              </a:ext>
            </a:extLst>
          </p:cNvPr>
          <p:cNvSpPr txBox="1"/>
          <p:nvPr/>
        </p:nvSpPr>
        <p:spPr>
          <a:xfrm>
            <a:off x="575898" y="2239411"/>
            <a:ext cx="10815998" cy="112684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La </a:t>
            </a:r>
            <a:r>
              <a:rPr lang="it-IT" sz="2000" b="1" i="1" u="none" strike="noStrike" kern="1200" cap="none" spc="0" baseline="0">
                <a:solidFill>
                  <a:srgbClr val="262626"/>
                </a:solidFill>
                <a:uFillTx/>
                <a:latin typeface="Gill Sans MT" pitchFamily="34"/>
                <a:ea typeface="Times New Roman" pitchFamily="18"/>
                <a:cs typeface="Times New Roman" pitchFamily="18"/>
              </a:rPr>
              <a:t>teoria dei giochi</a:t>
            </a:r>
            <a:r>
              <a:rPr lang="it-IT" sz="2000" b="0" i="1" u="none" strike="noStrike" kern="1200" cap="none" spc="0" baseline="0">
                <a:solidFill>
                  <a:srgbClr val="262626"/>
                </a:solidFill>
                <a:uFillTx/>
                <a:latin typeface="Gill Sans MT" pitchFamily="34"/>
                <a:ea typeface="Times New Roman" pitchFamily="18"/>
                <a:cs typeface="Times New Roman" pitchFamily="18"/>
              </a:rPr>
              <a:t> </a:t>
            </a:r>
            <a:r>
              <a:rPr lang="it-IT" sz="2000" b="0" i="0" u="none" strike="noStrike" kern="1200" cap="none" spc="0" baseline="0">
                <a:solidFill>
                  <a:srgbClr val="262626"/>
                </a:solidFill>
                <a:uFillTx/>
                <a:latin typeface="Gill Sans MT" pitchFamily="34"/>
                <a:ea typeface="Times New Roman" pitchFamily="18"/>
                <a:cs typeface="Times New Roman" pitchFamily="18"/>
              </a:rPr>
              <a:t>è una disciplina che si occupa dei modelli matematici che formalizzano i comportamenti adottati dai decisori, cioè i giocatori, in differenti situazioni, in cui si troveranno a perseguire obiettivi comuni, diversi o conflittuali.</a:t>
            </a:r>
          </a:p>
        </p:txBody>
      </p:sp>
      <p:pic>
        <p:nvPicPr>
          <p:cNvPr id="4" name="Immagine 9">
            <a:extLst>
              <a:ext uri="{FF2B5EF4-FFF2-40B4-BE49-F238E27FC236}">
                <a16:creationId xmlns:a16="http://schemas.microsoft.com/office/drawing/2014/main" id="{C44969CC-C8F5-69F0-EF6D-52419CCC49C7}"/>
              </a:ext>
            </a:extLst>
          </p:cNvPr>
          <p:cNvPicPr>
            <a:picLocks noChangeAspect="1"/>
          </p:cNvPicPr>
          <p:nvPr/>
        </p:nvPicPr>
        <p:blipFill>
          <a:blip r:embed="rId2"/>
          <a:srcRect l="24983" r="13346"/>
          <a:stretch>
            <a:fillRect/>
          </a:stretch>
        </p:blipFill>
        <p:spPr>
          <a:xfrm>
            <a:off x="9738606" y="2987116"/>
            <a:ext cx="1866903" cy="1994772"/>
          </a:xfrm>
          <a:prstGeom prst="rect">
            <a:avLst/>
          </a:prstGeom>
          <a:noFill/>
          <a:ln cap="flat">
            <a:noFill/>
          </a:ln>
          <a:effectLst>
            <a:outerShdw dist="38096" dir="2700000" algn="tl">
              <a:srgbClr val="000000">
                <a:alpha val="40000"/>
              </a:srgbClr>
            </a:outerShdw>
          </a:effectLst>
        </p:spPr>
      </p:pic>
      <p:sp>
        <p:nvSpPr>
          <p:cNvPr id="5" name="CasellaDiTesto 10">
            <a:extLst>
              <a:ext uri="{FF2B5EF4-FFF2-40B4-BE49-F238E27FC236}">
                <a16:creationId xmlns:a16="http://schemas.microsoft.com/office/drawing/2014/main" id="{1E113E80-FA02-A4F1-82DB-6666C75644F8}"/>
              </a:ext>
            </a:extLst>
          </p:cNvPr>
          <p:cNvSpPr txBox="1"/>
          <p:nvPr/>
        </p:nvSpPr>
        <p:spPr>
          <a:xfrm>
            <a:off x="575898" y="4692234"/>
            <a:ext cx="9612501" cy="148591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Generalmente, la categoria di giochi che viene presa maggiormente in considerazione è quella rappresentata dai </a:t>
            </a:r>
            <a:r>
              <a:rPr lang="it-IT" sz="2000" b="0" i="1" u="none" strike="noStrike" kern="1200" cap="none" spc="0" baseline="0">
                <a:solidFill>
                  <a:srgbClr val="262626"/>
                </a:solidFill>
                <a:uFillTx/>
                <a:latin typeface="Gill Sans MT" pitchFamily="34"/>
                <a:ea typeface="Times New Roman" pitchFamily="18"/>
                <a:cs typeface="Times New Roman" pitchFamily="18"/>
              </a:rPr>
              <a:t>giochi a somma zero</a:t>
            </a:r>
            <a:r>
              <a:rPr lang="it-IT" sz="2000" b="0" i="0" u="none" strike="noStrike" kern="1200" cap="none" spc="0" baseline="0">
                <a:solidFill>
                  <a:srgbClr val="262626"/>
                </a:solidFill>
                <a:uFillTx/>
                <a:latin typeface="Gill Sans MT" pitchFamily="34"/>
                <a:ea typeface="Times New Roman" pitchFamily="18"/>
                <a:cs typeface="Times New Roman" pitchFamily="18"/>
              </a:rPr>
              <a:t>, in cui il guadagno (o la perdita) di un giocatore è totalmente bilanciato dalla perdita (o dal guadagno) di un altro partecipante, in somma uguale ed opposta.</a:t>
            </a:r>
            <a:endParaRPr lang="it-IT" sz="1800" b="0" i="0" u="none" strike="noStrike" kern="1200" cap="none" spc="0" baseline="0">
              <a:solidFill>
                <a:srgbClr val="262626"/>
              </a:solidFill>
              <a:uFillTx/>
              <a:latin typeface="Calibri"/>
            </a:endParaRPr>
          </a:p>
        </p:txBody>
      </p:sp>
      <p:pic>
        <p:nvPicPr>
          <p:cNvPr id="6" name="Elemento grafico 12" descr="Pedina contorno">
            <a:extLst>
              <a:ext uri="{FF2B5EF4-FFF2-40B4-BE49-F238E27FC236}">
                <a16:creationId xmlns:a16="http://schemas.microsoft.com/office/drawing/2014/main" id="{4D41AC49-8172-B2B8-D212-5EFCEED470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564223">
            <a:off x="9265724" y="3382475"/>
            <a:ext cx="914400" cy="914400"/>
          </a:xfrm>
          <a:prstGeom prst="rect">
            <a:avLst/>
          </a:prstGeom>
          <a:noFill/>
          <a:ln cap="flat">
            <a:noFill/>
          </a:ln>
          <a:effectLst>
            <a:outerShdw dist="38096" dir="2700000" algn="tl">
              <a:srgbClr val="000000">
                <a:alpha val="4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4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457FF8-1DFD-0D65-856D-5DAF624E6FBE}"/>
              </a:ext>
            </a:extLst>
          </p:cNvPr>
          <p:cNvSpPr txBox="1">
            <a:spLocks noGrp="1"/>
          </p:cNvSpPr>
          <p:nvPr>
            <p:ph type="title"/>
          </p:nvPr>
        </p:nvSpPr>
        <p:spPr/>
        <p:txBody>
          <a:bodyPr/>
          <a:lstStyle/>
          <a:p>
            <a:pPr lvl="0"/>
            <a:r>
              <a:rPr lang="it-IT"/>
              <a:t>Matrice di payoff</a:t>
            </a:r>
          </a:p>
        </p:txBody>
      </p:sp>
      <p:sp>
        <p:nvSpPr>
          <p:cNvPr id="3" name="CasellaDiTesto 2">
            <a:extLst>
              <a:ext uri="{FF2B5EF4-FFF2-40B4-BE49-F238E27FC236}">
                <a16:creationId xmlns:a16="http://schemas.microsoft.com/office/drawing/2014/main" id="{98DF1107-A3B3-5658-882D-F0856C5D026A}"/>
              </a:ext>
            </a:extLst>
          </p:cNvPr>
          <p:cNvSpPr txBox="1"/>
          <p:nvPr/>
        </p:nvSpPr>
        <p:spPr>
          <a:xfrm>
            <a:off x="575898" y="2095503"/>
            <a:ext cx="11029611" cy="132343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Per analizzare le strategie dei giocatori e il modo in cui effettivamente si concretizza l’interazione strategica si utilizza la matrice di </a:t>
            </a:r>
            <a:r>
              <a:rPr lang="it-IT" sz="2000" b="1" i="0" u="none" strike="noStrike" kern="1200" cap="none" spc="0" baseline="0">
                <a:solidFill>
                  <a:srgbClr val="262626"/>
                </a:solidFill>
                <a:uFillTx/>
                <a:latin typeface="Gill Sans MT" pitchFamily="34"/>
                <a:ea typeface="Times New Roman" pitchFamily="18"/>
                <a:cs typeface="Times New Roman" pitchFamily="18"/>
              </a:rPr>
              <a:t>Payoff</a:t>
            </a:r>
            <a:r>
              <a:rPr lang="it-IT" sz="2000" b="0" i="0" u="none" strike="noStrike" kern="1200" cap="none" spc="0" baseline="0">
                <a:solidFill>
                  <a:srgbClr val="262626"/>
                </a:solidFill>
                <a:uFillTx/>
                <a:latin typeface="Gill Sans MT" pitchFamily="34"/>
                <a:ea typeface="Times New Roman" pitchFamily="18"/>
                <a:cs typeface="Times New Roman" pitchFamily="18"/>
              </a:rPr>
              <a:t>, proprio per descrivere i guadagni associati ad ogni azione che può essere compiuta.</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cs typeface="Times New Roman" pitchFamily="18"/>
              </a:rPr>
              <a:t>La matrice avrà una struttura del tipo:</a:t>
            </a:r>
            <a:endParaRPr lang="it-IT" sz="2000" b="0" i="0" u="none" strike="noStrike" kern="1200" cap="none" spc="0" baseline="0">
              <a:solidFill>
                <a:srgbClr val="262626"/>
              </a:solidFill>
              <a:uFillTx/>
              <a:latin typeface="Gill Sans MT" pitchFamily="34"/>
            </a:endParaRPr>
          </a:p>
        </p:txBody>
      </p:sp>
      <p:pic>
        <p:nvPicPr>
          <p:cNvPr id="4" name="Immagine 4">
            <a:extLst>
              <a:ext uri="{FF2B5EF4-FFF2-40B4-BE49-F238E27FC236}">
                <a16:creationId xmlns:a16="http://schemas.microsoft.com/office/drawing/2014/main" id="{A8C6EBE9-F6FC-B806-697F-A1C2A3B49910}"/>
              </a:ext>
            </a:extLst>
          </p:cNvPr>
          <p:cNvPicPr>
            <a:picLocks noChangeAspect="1"/>
          </p:cNvPicPr>
          <p:nvPr/>
        </p:nvPicPr>
        <p:blipFill>
          <a:blip r:embed="rId2"/>
          <a:srcRect/>
          <a:stretch>
            <a:fillRect/>
          </a:stretch>
        </p:blipFill>
        <p:spPr>
          <a:xfrm>
            <a:off x="4495364" y="3391079"/>
            <a:ext cx="3190679" cy="2384471"/>
          </a:xfrm>
          <a:prstGeom prst="rect">
            <a:avLst/>
          </a:prstGeom>
          <a:noFill/>
          <a:ln cap="flat">
            <a:noFill/>
          </a:ln>
        </p:spPr>
      </p:pic>
      <p:sp>
        <p:nvSpPr>
          <p:cNvPr id="5" name="CasellaDiTesto 5">
            <a:extLst>
              <a:ext uri="{FF2B5EF4-FFF2-40B4-BE49-F238E27FC236}">
                <a16:creationId xmlns:a16="http://schemas.microsoft.com/office/drawing/2014/main" id="{4E3082D2-DA77-A61F-3E88-9E7D64D7C22D}"/>
              </a:ext>
            </a:extLst>
          </p:cNvPr>
          <p:cNvSpPr txBox="1"/>
          <p:nvPr/>
        </p:nvSpPr>
        <p:spPr>
          <a:xfrm>
            <a:off x="575898" y="6010214"/>
            <a:ext cx="11029611" cy="4238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cs typeface="Times New Roman" pitchFamily="18"/>
              </a:rPr>
              <a:t>in cui ogni riga rappresenta un’azione del giocatore </a:t>
            </a:r>
            <a:r>
              <a:rPr lang="it-IT" sz="2000" b="0" i="1" u="none" strike="noStrike" kern="1200" cap="none" spc="0" baseline="0" dirty="0">
                <a:solidFill>
                  <a:srgbClr val="262626"/>
                </a:solidFill>
                <a:uFillTx/>
                <a:latin typeface="Gill Sans MT" pitchFamily="34"/>
                <a:ea typeface="Times New Roman" pitchFamily="18"/>
                <a:cs typeface="Times New Roman" pitchFamily="18"/>
              </a:rPr>
              <a:t>j</a:t>
            </a:r>
            <a:r>
              <a:rPr lang="it-IT" sz="2000" b="0" i="0" u="none" strike="noStrike" kern="1200" cap="none" spc="0" baseline="0" dirty="0">
                <a:solidFill>
                  <a:srgbClr val="262626"/>
                </a:solidFill>
                <a:uFillTx/>
                <a:latin typeface="Gill Sans MT" pitchFamily="34"/>
                <a:ea typeface="Times New Roman" pitchFamily="18"/>
                <a:cs typeface="Times New Roman" pitchFamily="18"/>
              </a:rPr>
              <a:t> ed ogni colonna un’azione del giocatore </a:t>
            </a:r>
            <a:r>
              <a:rPr lang="it-IT" sz="2000" b="0" i="1" u="none" strike="noStrike" kern="1200" cap="none" spc="0" baseline="0" dirty="0">
                <a:solidFill>
                  <a:srgbClr val="262626"/>
                </a:solidFill>
                <a:uFillTx/>
                <a:latin typeface="Gill Sans MT" pitchFamily="34"/>
                <a:ea typeface="Times New Roman" pitchFamily="18"/>
                <a:cs typeface="Times New Roman" pitchFamily="18"/>
              </a:rPr>
              <a:t>i</a:t>
            </a:r>
            <a:r>
              <a:rPr lang="it-IT" sz="2000" b="0" i="0" u="none" strike="noStrike" kern="1200" cap="none" spc="0" baseline="0" dirty="0">
                <a:solidFill>
                  <a:srgbClr val="262626"/>
                </a:solidFill>
                <a:uFillTx/>
                <a:latin typeface="Gill Sans MT" pitchFamily="34"/>
                <a:ea typeface="Times New Roman" pitchFamily="18"/>
                <a:cs typeface="Times New Roman" pitchFamily="18"/>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FC1487-D188-5C48-8721-AE45BD171B88}"/>
              </a:ext>
            </a:extLst>
          </p:cNvPr>
          <p:cNvSpPr txBox="1">
            <a:spLocks noGrp="1"/>
          </p:cNvSpPr>
          <p:nvPr>
            <p:ph type="title"/>
          </p:nvPr>
        </p:nvSpPr>
        <p:spPr/>
        <p:txBody>
          <a:bodyPr/>
          <a:lstStyle/>
          <a:p>
            <a:pPr lvl="0"/>
            <a:r>
              <a:rPr lang="it-IT"/>
              <a:t>Strategia dominante</a:t>
            </a:r>
          </a:p>
        </p:txBody>
      </p:sp>
      <p:sp>
        <p:nvSpPr>
          <p:cNvPr id="3" name="CasellaDiTesto 2">
            <a:extLst>
              <a:ext uri="{FF2B5EF4-FFF2-40B4-BE49-F238E27FC236}">
                <a16:creationId xmlns:a16="http://schemas.microsoft.com/office/drawing/2014/main" id="{8962A7A4-AA84-04F7-556A-62515A431FC9}"/>
              </a:ext>
            </a:extLst>
          </p:cNvPr>
          <p:cNvSpPr txBox="1"/>
          <p:nvPr/>
        </p:nvSpPr>
        <p:spPr>
          <a:xfrm>
            <a:off x="515264" y="2163269"/>
            <a:ext cx="11150879" cy="253146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Una strategia di gioco si definisce </a:t>
            </a:r>
            <a:r>
              <a:rPr lang="it-IT" sz="2000" b="1" i="1" u="none" strike="noStrike" kern="1200" cap="none" spc="0" baseline="0">
                <a:solidFill>
                  <a:srgbClr val="262626"/>
                </a:solidFill>
                <a:uFillTx/>
                <a:latin typeface="Gill Sans MT" pitchFamily="34"/>
              </a:rPr>
              <a:t>dominante</a:t>
            </a:r>
            <a:r>
              <a:rPr lang="it-IT" sz="2000" b="0" i="0" u="none" strike="noStrike" kern="1200" cap="none" spc="0" baseline="0">
                <a:solidFill>
                  <a:srgbClr val="262626"/>
                </a:solidFill>
                <a:uFillTx/>
                <a:latin typeface="Gill Sans MT" pitchFamily="34"/>
              </a:rPr>
              <a:t> se garantisce, al giocatore che la adotta, di ottenere il payoff più alto, cioè il risultato migliore tra tutte le possibili alternative, indipendentemente dalle mosse effettuate dagli altri giocatori.</a:t>
            </a: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Un agente razionale, quindi, cercherà sempre di adottare una strategia di questo tipo, che non sia, dunque, dominata da nessun’altra.</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Se ciascun giocatore dispone di una strategia dominante, allora il gioco avrà una </a:t>
            </a:r>
            <a:r>
              <a:rPr lang="it-IT" sz="2000" b="1" i="1" u="none" strike="noStrike" kern="1200" cap="none" spc="0" baseline="0">
                <a:solidFill>
                  <a:srgbClr val="262626"/>
                </a:solidFill>
                <a:uFillTx/>
                <a:latin typeface="Gill Sans MT" pitchFamily="34"/>
                <a:ea typeface="Times New Roman" pitchFamily="18"/>
              </a:rPr>
              <a:t>soluzione</a:t>
            </a:r>
            <a:r>
              <a:rPr lang="it-IT" sz="2000" b="0" i="0" u="none" strike="noStrike" kern="1200" cap="none" spc="0" baseline="0">
                <a:solidFill>
                  <a:srgbClr val="262626"/>
                </a:solidFill>
                <a:uFillTx/>
                <a:latin typeface="Gill Sans MT" pitchFamily="34"/>
                <a:ea typeface="Times New Roman" pitchFamily="18"/>
              </a:rPr>
              <a:t> dominante, ottenendo, di conseguenza, una condizione di equilibrio dominante.</a:t>
            </a:r>
            <a:endParaRPr lang="it-IT" sz="2000" b="0" i="0" u="none" strike="noStrike" kern="1200" cap="none" spc="0" baseline="0">
              <a:solidFill>
                <a:srgbClr val="262626"/>
              </a:solidFill>
              <a:uFillTx/>
              <a:latin typeface="Gill Sans MT" pitchFamily="34"/>
            </a:endParaRPr>
          </a:p>
        </p:txBody>
      </p:sp>
      <p:sp>
        <p:nvSpPr>
          <p:cNvPr id="4" name="CasellaDiTesto 3">
            <a:extLst>
              <a:ext uri="{FF2B5EF4-FFF2-40B4-BE49-F238E27FC236}">
                <a16:creationId xmlns:a16="http://schemas.microsoft.com/office/drawing/2014/main" id="{24B9425E-9F12-4E7A-4073-2E888EDCDF69}"/>
              </a:ext>
            </a:extLst>
          </p:cNvPr>
          <p:cNvSpPr txBox="1"/>
          <p:nvPr/>
        </p:nvSpPr>
        <p:spPr>
          <a:xfrm>
            <a:off x="575898" y="5140016"/>
            <a:ext cx="11090245" cy="1015660"/>
          </a:xfrm>
          <a:prstGeom prst="rect">
            <a:avLst/>
          </a:prstGeom>
          <a:solidFill>
            <a:srgbClr val="D6DCE5"/>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Per giocatore si intende un </a:t>
            </a:r>
            <a:r>
              <a:rPr lang="it-IT" sz="2000" b="1" i="1" u="none" strike="noStrike" kern="1200" cap="none" spc="0" baseline="0">
                <a:solidFill>
                  <a:srgbClr val="262626"/>
                </a:solidFill>
                <a:uFillTx/>
                <a:latin typeface="Gill Sans MT" pitchFamily="34"/>
              </a:rPr>
              <a:t>agente razionale</a:t>
            </a:r>
            <a:r>
              <a:rPr lang="it-IT" sz="2000" b="0" i="0" u="none" strike="noStrike" kern="1200" cap="none" spc="0" baseline="0">
                <a:solidFill>
                  <a:srgbClr val="262626"/>
                </a:solidFill>
                <a:uFillTx/>
                <a:latin typeface="Gill Sans MT" pitchFamily="34"/>
              </a:rPr>
              <a:t>, cioè un individuo che sia in grado di ordinare le proprie preferenze in un insieme di risultati e che sia intelligente, ovvero dotato di capacità logica, in modo tale da poter riconoscere le azioni necessarie per massimizzare la propria utilità.</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45">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F9A8FC-23AD-0C19-3FDC-ADF924D61E31}"/>
              </a:ext>
            </a:extLst>
          </p:cNvPr>
          <p:cNvSpPr txBox="1">
            <a:spLocks noGrp="1"/>
          </p:cNvSpPr>
          <p:nvPr>
            <p:ph type="title"/>
          </p:nvPr>
        </p:nvSpPr>
        <p:spPr/>
        <p:txBody>
          <a:bodyPr/>
          <a:lstStyle/>
          <a:p>
            <a:pPr lvl="0"/>
            <a:r>
              <a:rPr lang="it-IT"/>
              <a:t>Equilibrio di nash</a:t>
            </a:r>
          </a:p>
        </p:txBody>
      </p:sp>
      <p:sp>
        <p:nvSpPr>
          <p:cNvPr id="3" name="CasellaDiTesto 3">
            <a:extLst>
              <a:ext uri="{FF2B5EF4-FFF2-40B4-BE49-F238E27FC236}">
                <a16:creationId xmlns:a16="http://schemas.microsoft.com/office/drawing/2014/main" id="{9CC0BE82-5A2F-50A7-73FF-3D01459B85A0}"/>
              </a:ext>
            </a:extLst>
          </p:cNvPr>
          <p:cNvSpPr txBox="1"/>
          <p:nvPr/>
        </p:nvSpPr>
        <p:spPr>
          <a:xfrm>
            <a:off x="575898" y="1910492"/>
            <a:ext cx="11029611" cy="204604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cs typeface="Times New Roman" pitchFamily="18"/>
              </a:rPr>
              <a:t>L’equilibrio, nella teoria dei giochi non cooperativi, è un tipo di soluzione che descrive una situazione in cui nessun giocatore ha interesse a migliorare, in maniera unilaterale, il proprio comportamento. </a:t>
            </a: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cs typeface="Times New Roman" pitchFamily="18"/>
              </a:rPr>
              <a:t>Questo scenario non si fonda su un accordo tra i giocatori, ma è dovuto al fatto che ognuno di essi ha deciso di adottare una strategia di tipo dominante, garantendo, in questo modo, il migliore risultato possibile a sé stesso ed a tutti gli altri partecipanti del gioco.</a:t>
            </a:r>
          </a:p>
        </p:txBody>
      </p:sp>
      <p:sp>
        <p:nvSpPr>
          <p:cNvPr id="4" name="CasellaDiTesto 4">
            <a:extLst>
              <a:ext uri="{FF2B5EF4-FFF2-40B4-BE49-F238E27FC236}">
                <a16:creationId xmlns:a16="http://schemas.microsoft.com/office/drawing/2014/main" id="{C66EA78B-C8AA-B492-852E-8D0DFC88F62A}"/>
              </a:ext>
            </a:extLst>
          </p:cNvPr>
          <p:cNvSpPr txBox="1"/>
          <p:nvPr/>
        </p:nvSpPr>
        <p:spPr>
          <a:xfrm>
            <a:off x="575898" y="5255943"/>
            <a:ext cx="11029611" cy="148591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L’</a:t>
            </a:r>
            <a:r>
              <a:rPr lang="it-IT" sz="2000" b="1" i="1" u="none" strike="noStrike" kern="1200" cap="none" spc="0" baseline="0">
                <a:solidFill>
                  <a:srgbClr val="262626"/>
                </a:solidFill>
                <a:uFillTx/>
                <a:latin typeface="Gill Sans MT" pitchFamily="34"/>
                <a:ea typeface="Times New Roman" pitchFamily="18"/>
                <a:cs typeface="Times New Roman" pitchFamily="18"/>
              </a:rPr>
              <a:t>equilibrio di Nash</a:t>
            </a:r>
            <a:r>
              <a:rPr lang="it-IT" sz="2000" b="0" i="0" u="none" strike="noStrike" kern="1200" cap="none" spc="0" baseline="0">
                <a:solidFill>
                  <a:srgbClr val="262626"/>
                </a:solidFill>
                <a:uFillTx/>
                <a:latin typeface="Gill Sans MT" pitchFamily="34"/>
                <a:ea typeface="Times New Roman" pitchFamily="18"/>
                <a:cs typeface="Times New Roman" pitchFamily="18"/>
              </a:rPr>
              <a:t> costituisce, quindi, una situazione in cui nessun agente razionale manifesterà alcun interesse nel cambiare la strategia adottata, generando una condizione di equilibrio stabile ed ottimale, poiché ciascun giocatore ricaverà, dalle proprie scelte, la massima utilità possibile, pur tenendo conto che un altro giocatore possa effettuare una scelta migliore della propria.</a:t>
            </a:r>
            <a:endParaRPr lang="it-IT" sz="2000" b="0" i="0" u="none" strike="noStrike" kern="1200" cap="none" spc="0" baseline="0">
              <a:solidFill>
                <a:srgbClr val="262626"/>
              </a:solidFill>
              <a:uFillTx/>
              <a:latin typeface="Calibri"/>
            </a:endParaRPr>
          </a:p>
        </p:txBody>
      </p:sp>
      <p:grpSp>
        <p:nvGrpSpPr>
          <p:cNvPr id="5" name="Gruppo 9">
            <a:extLst>
              <a:ext uri="{FF2B5EF4-FFF2-40B4-BE49-F238E27FC236}">
                <a16:creationId xmlns:a16="http://schemas.microsoft.com/office/drawing/2014/main" id="{2EA9524D-056F-60DA-7BA6-F9FC7A89A895}"/>
              </a:ext>
            </a:extLst>
          </p:cNvPr>
          <p:cNvGrpSpPr/>
          <p:nvPr/>
        </p:nvGrpSpPr>
        <p:grpSpPr>
          <a:xfrm>
            <a:off x="3434897" y="4149035"/>
            <a:ext cx="5311603" cy="914400"/>
            <a:chOff x="3434897" y="4149035"/>
            <a:chExt cx="5311603" cy="914400"/>
          </a:xfrm>
        </p:grpSpPr>
        <p:sp>
          <p:nvSpPr>
            <p:cNvPr id="6" name="Rettangolo con angoli arrotondati 5">
              <a:extLst>
                <a:ext uri="{FF2B5EF4-FFF2-40B4-BE49-F238E27FC236}">
                  <a16:creationId xmlns:a16="http://schemas.microsoft.com/office/drawing/2014/main" id="{B47C816C-AB04-0EFB-FC19-160D784159E1}"/>
                </a:ext>
              </a:extLst>
            </p:cNvPr>
            <p:cNvSpPr/>
            <p:nvPr/>
          </p:nvSpPr>
          <p:spPr>
            <a:xfrm>
              <a:off x="3434897" y="4149035"/>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Ottimo risultato INDIVIDUALE</a:t>
              </a:r>
              <a:endParaRPr lang="it-IT" sz="1800" b="0" i="0" u="none" strike="noStrike" kern="1200" cap="none" spc="0" baseline="0">
                <a:solidFill>
                  <a:srgbClr val="FFFFFF"/>
                </a:solidFill>
                <a:uFillTx/>
                <a:latin typeface="Gill Sans MT" pitchFamily="34"/>
              </a:endParaRPr>
            </a:p>
          </p:txBody>
        </p:sp>
        <p:sp>
          <p:nvSpPr>
            <p:cNvPr id="7" name="Rettangolo con angoli arrotondati 6">
              <a:extLst>
                <a:ext uri="{FF2B5EF4-FFF2-40B4-BE49-F238E27FC236}">
                  <a16:creationId xmlns:a16="http://schemas.microsoft.com/office/drawing/2014/main" id="{ECE0C03D-398A-55B6-3CA5-C33A631D8709}"/>
                </a:ext>
              </a:extLst>
            </p:cNvPr>
            <p:cNvSpPr/>
            <p:nvPr/>
          </p:nvSpPr>
          <p:spPr>
            <a:xfrm>
              <a:off x="6588169" y="4149035"/>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Ottimo risultato COLLETTIVO</a:t>
              </a:r>
              <a:endParaRPr lang="it-IT" sz="1800" b="0" i="0" u="none" strike="noStrike" kern="1200" cap="none" spc="0" baseline="0">
                <a:solidFill>
                  <a:srgbClr val="FFFFFF"/>
                </a:solidFill>
                <a:uFillTx/>
                <a:latin typeface="Gill Sans MT" pitchFamily="34"/>
              </a:endParaRPr>
            </a:p>
          </p:txBody>
        </p:sp>
        <p:sp>
          <p:nvSpPr>
            <p:cNvPr id="8" name="Freccia a destra 8">
              <a:extLst>
                <a:ext uri="{FF2B5EF4-FFF2-40B4-BE49-F238E27FC236}">
                  <a16:creationId xmlns:a16="http://schemas.microsoft.com/office/drawing/2014/main" id="{799AA9E3-38FC-4EF0-4DFA-354E1EF352FF}"/>
                </a:ext>
              </a:extLst>
            </p:cNvPr>
            <p:cNvSpPr/>
            <p:nvPr/>
          </p:nvSpPr>
          <p:spPr>
            <a:xfrm>
              <a:off x="5652189" y="4472833"/>
              <a:ext cx="935979" cy="269757"/>
            </a:xfrm>
            <a:custGeom>
              <a:avLst>
                <a:gd name="f0" fmla="val 1848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4472C4">
                <a:alpha val="5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46">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E5253A-EE2B-F0C2-13E0-144CDA720BBC}"/>
              </a:ext>
            </a:extLst>
          </p:cNvPr>
          <p:cNvSpPr txBox="1">
            <a:spLocks noGrp="1"/>
          </p:cNvSpPr>
          <p:nvPr>
            <p:ph type="title"/>
          </p:nvPr>
        </p:nvSpPr>
        <p:spPr/>
        <p:txBody>
          <a:bodyPr/>
          <a:lstStyle/>
          <a:p>
            <a:pPr lvl="0"/>
            <a:r>
              <a:rPr lang="it-IT"/>
              <a:t>Il dilemma del prigioniero</a:t>
            </a:r>
          </a:p>
        </p:txBody>
      </p:sp>
      <p:sp>
        <p:nvSpPr>
          <p:cNvPr id="3" name="CasellaDiTesto 2">
            <a:extLst>
              <a:ext uri="{FF2B5EF4-FFF2-40B4-BE49-F238E27FC236}">
                <a16:creationId xmlns:a16="http://schemas.microsoft.com/office/drawing/2014/main" id="{77BB7CBE-9E8E-1054-B994-D46247CE3043}"/>
              </a:ext>
            </a:extLst>
          </p:cNvPr>
          <p:cNvSpPr txBox="1"/>
          <p:nvPr/>
        </p:nvSpPr>
        <p:spPr>
          <a:xfrm>
            <a:off x="575898" y="1886388"/>
            <a:ext cx="11029611" cy="77290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Il dilemma del prigioniero è un gioco ad informazione completa, proposto da </a:t>
            </a:r>
            <a:r>
              <a:rPr lang="it-IT" sz="2000" b="0" i="1" u="none" strike="noStrike" kern="1200" cap="none" spc="0" baseline="0">
                <a:solidFill>
                  <a:srgbClr val="262626"/>
                </a:solidFill>
                <a:uFillTx/>
                <a:latin typeface="Gill Sans MT" pitchFamily="34"/>
                <a:ea typeface="Times New Roman" pitchFamily="18"/>
                <a:cs typeface="Times New Roman" pitchFamily="18"/>
              </a:rPr>
              <a:t>Tucker</a:t>
            </a:r>
            <a:r>
              <a:rPr lang="it-IT" sz="2000" b="0" i="0" u="none" strike="noStrike" kern="1200" cap="none" spc="0" baseline="0">
                <a:solidFill>
                  <a:srgbClr val="262626"/>
                </a:solidFill>
                <a:uFillTx/>
                <a:latin typeface="Gill Sans MT" pitchFamily="34"/>
                <a:ea typeface="Times New Roman" pitchFamily="18"/>
                <a:cs typeface="Times New Roman" pitchFamily="18"/>
              </a:rPr>
              <a:t> proprio come problema della teoria dei giochi, negli anni ’50, descritto come segue:</a:t>
            </a:r>
          </a:p>
        </p:txBody>
      </p:sp>
      <p:sp>
        <p:nvSpPr>
          <p:cNvPr id="4" name="Segnaposto contenuto 2">
            <a:extLst>
              <a:ext uri="{FF2B5EF4-FFF2-40B4-BE49-F238E27FC236}">
                <a16:creationId xmlns:a16="http://schemas.microsoft.com/office/drawing/2014/main" id="{6011268D-F68E-49D6-65A2-F4CEF36B7EC0}"/>
              </a:ext>
            </a:extLst>
          </p:cNvPr>
          <p:cNvSpPr txBox="1"/>
          <p:nvPr/>
        </p:nvSpPr>
        <p:spPr>
          <a:xfrm>
            <a:off x="575898" y="2827699"/>
            <a:ext cx="11029611" cy="3849121"/>
          </a:xfrm>
          <a:prstGeom prst="rect">
            <a:avLst/>
          </a:prstGeom>
          <a:solidFill>
            <a:srgbClr val="DAE3F3"/>
          </a:solidFill>
          <a:ln cap="flat">
            <a:noFill/>
          </a:ln>
        </p:spPr>
        <p:txBody>
          <a:bodyPr vert="horz" wrap="square" lIns="91440" tIns="45720" rIns="91440" bIns="45720" anchor="t" anchorCtr="0" compatLnSpc="1">
            <a:normAutofit/>
          </a:bodyPr>
          <a:lstStyle/>
          <a:p>
            <a:pPr marL="0" marR="0" lvl="0" indent="0" algn="l" defTabSz="457200" rtl="0" fontAlgn="auto" hangingPunct="1">
              <a:lnSpc>
                <a:spcPct val="10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3D3D3D"/>
                </a:solidFill>
                <a:uFillTx/>
                <a:latin typeface="Gill Sans MT" pitchFamily="34"/>
                <a:ea typeface="Times New Roman" pitchFamily="18"/>
                <a:cs typeface="Times New Roman" pitchFamily="18"/>
              </a:rPr>
              <a:t>Due criminali vengono accusati di aver commesso un reato e perciò vengono arrestati e rinchiusi in due celle diverse, in maniera tale che non possano comunicare tra loro.</a:t>
            </a:r>
          </a:p>
          <a:p>
            <a:pPr marL="0" marR="0" lvl="0" indent="0" algn="l" defTabSz="457200" rtl="0" fontAlgn="auto" hangingPunct="1">
              <a:lnSpc>
                <a:spcPct val="10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3D3D3D"/>
                </a:solidFill>
                <a:uFillTx/>
                <a:latin typeface="Gill Sans MT" pitchFamily="34"/>
                <a:ea typeface="Times New Roman" pitchFamily="18"/>
                <a:cs typeface="Times New Roman" pitchFamily="18"/>
              </a:rPr>
              <a:t>Ad entrambi vengono presentate due scelte, cioè di collaborare o meno con le forze dell’ordine, perciò si delineano tre possibili scenari, così caratterizzati:</a:t>
            </a:r>
          </a:p>
          <a:p>
            <a:pPr marL="306003" marR="0" lvl="0" indent="-306003" algn="l" defTabSz="457200" rtl="0" fontAlgn="auto" hangingPunct="1">
              <a:lnSpc>
                <a:spcPct val="9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3D3D3D"/>
                </a:solidFill>
                <a:uFillTx/>
                <a:latin typeface="Gill Sans MT" pitchFamily="34"/>
                <a:ea typeface="Times New Roman" pitchFamily="18"/>
                <a:cs typeface="Times New Roman" pitchFamily="18"/>
              </a:rPr>
              <a:t>se solamente uno dei due prigionieri scegliesse di collaborare, accusando l’altro, allora quest’ultimo verrebbe condannato a quattro anni di carcere, mentre il primo ne sconterà uno soltanto;</a:t>
            </a:r>
          </a:p>
          <a:p>
            <a:pPr marL="306003" marR="0" lvl="0" indent="-306003" algn="l" defTabSz="457200" rtl="0" fontAlgn="auto" hangingPunct="1">
              <a:lnSpc>
                <a:spcPct val="9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3D3D3D"/>
                </a:solidFill>
                <a:uFillTx/>
                <a:latin typeface="Gill Sans MT" pitchFamily="34"/>
                <a:ea typeface="Times New Roman" pitchFamily="18"/>
                <a:cs typeface="Times New Roman" pitchFamily="18"/>
              </a:rPr>
              <a:t>se entrambi scegliessero di collaborare, accusandosi a vicenda di aver commesso il crimine, allora verrebbero condannati a due anni di carcere ciascuno;</a:t>
            </a:r>
          </a:p>
          <a:p>
            <a:pPr marL="306003" marR="0" lvl="0" indent="-306003" algn="l" defTabSz="457200" rtl="0" fontAlgn="auto" hangingPunct="1">
              <a:lnSpc>
                <a:spcPct val="9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3D3D3D"/>
                </a:solidFill>
                <a:uFillTx/>
                <a:latin typeface="Gill Sans MT" pitchFamily="34"/>
                <a:ea typeface="Times New Roman" pitchFamily="18"/>
                <a:cs typeface="Times New Roman" pitchFamily="18"/>
              </a:rPr>
              <a:t>se nessuno dei due prigionieri scegliesse di collaborare questi verrebbero condannati a tre anni di carcere, con l’accusa di porto d’armi abusivo</a:t>
            </a:r>
            <a:r>
              <a:rPr lang="it-IT" sz="2000" b="0" i="1" u="none" strike="noStrike" kern="1200" cap="none" spc="0" baseline="0">
                <a:solidFill>
                  <a:srgbClr val="3D3D3D"/>
                </a:solidFill>
                <a:uFillTx/>
                <a:latin typeface="Gill Sans MT" pitchFamily="34"/>
                <a:ea typeface="Times New Roman" pitchFamily="18"/>
                <a:cs typeface="Times New Roman" pitchFamily="18"/>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58">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7E6D85-5699-E0AF-E866-9453D6D22FA4}"/>
              </a:ext>
            </a:extLst>
          </p:cNvPr>
          <p:cNvSpPr txBox="1">
            <a:spLocks noGrp="1"/>
          </p:cNvSpPr>
          <p:nvPr>
            <p:ph type="title"/>
          </p:nvPr>
        </p:nvSpPr>
        <p:spPr/>
        <p:txBody>
          <a:bodyPr/>
          <a:lstStyle/>
          <a:p>
            <a:pPr lvl="0"/>
            <a:r>
              <a:rPr lang="it-IT"/>
              <a:t>Il dilemma del prigioniero: un apparente paradosso</a:t>
            </a:r>
          </a:p>
        </p:txBody>
      </p:sp>
      <p:sp>
        <p:nvSpPr>
          <p:cNvPr id="3" name="Segnaposto contenuto 2">
            <a:extLst>
              <a:ext uri="{FF2B5EF4-FFF2-40B4-BE49-F238E27FC236}">
                <a16:creationId xmlns:a16="http://schemas.microsoft.com/office/drawing/2014/main" id="{E50D2CA6-8A12-1EAA-EF79-CC2D18CC3D8E}"/>
              </a:ext>
            </a:extLst>
          </p:cNvPr>
          <p:cNvSpPr txBox="1">
            <a:spLocks noGrp="1"/>
          </p:cNvSpPr>
          <p:nvPr>
            <p:ph idx="1"/>
          </p:nvPr>
        </p:nvSpPr>
        <p:spPr>
          <a:xfrm>
            <a:off x="4859688" y="3437778"/>
            <a:ext cx="6685781" cy="1908371"/>
          </a:xfrm>
        </p:spPr>
        <p:txBody>
          <a:bodyPr/>
          <a:lstStyle/>
          <a:p>
            <a:pPr marL="0" lvl="0" indent="0">
              <a:lnSpc>
                <a:spcPct val="115000"/>
              </a:lnSpc>
              <a:spcBef>
                <a:spcPts val="500"/>
              </a:spcBef>
              <a:spcAft>
                <a:spcPts val="1000"/>
              </a:spcAft>
              <a:buNone/>
            </a:pPr>
            <a:r>
              <a:rPr lang="it-IT" sz="2000" dirty="0">
                <a:latin typeface="Gill Sans MT" pitchFamily="34"/>
                <a:cs typeface="Times New Roman" pitchFamily="18"/>
              </a:rPr>
              <a:t>I giocatori, infatti, potranno compiere due sole azioni:</a:t>
            </a:r>
          </a:p>
          <a:p>
            <a:pPr lvl="0">
              <a:lnSpc>
                <a:spcPct val="115000"/>
              </a:lnSpc>
              <a:spcBef>
                <a:spcPts val="500"/>
              </a:spcBef>
              <a:spcAft>
                <a:spcPts val="1000"/>
              </a:spcAft>
            </a:pPr>
            <a:r>
              <a:rPr lang="it-IT" sz="2000" i="1" dirty="0" err="1">
                <a:latin typeface="Gill Sans MT" pitchFamily="34"/>
                <a:cs typeface="Times New Roman" pitchFamily="18"/>
              </a:rPr>
              <a:t>defect</a:t>
            </a:r>
            <a:r>
              <a:rPr lang="it-IT" sz="2000" dirty="0">
                <a:latin typeface="Gill Sans MT" pitchFamily="34"/>
                <a:cs typeface="Times New Roman" pitchFamily="18"/>
              </a:rPr>
              <a:t>, ovvero l’azione di “collaborare” con le forze dell’ordine;</a:t>
            </a:r>
          </a:p>
          <a:p>
            <a:pPr lvl="0">
              <a:lnSpc>
                <a:spcPct val="115000"/>
              </a:lnSpc>
              <a:spcBef>
                <a:spcPts val="500"/>
              </a:spcBef>
              <a:spcAft>
                <a:spcPts val="1000"/>
              </a:spcAft>
            </a:pPr>
            <a:r>
              <a:rPr lang="it-IT" sz="2000" i="1" dirty="0">
                <a:latin typeface="Gill Sans MT" pitchFamily="34"/>
                <a:cs typeface="Times New Roman" pitchFamily="18"/>
              </a:rPr>
              <a:t>cooperate</a:t>
            </a:r>
            <a:r>
              <a:rPr lang="it-IT" sz="2000" dirty="0">
                <a:latin typeface="Gill Sans MT" pitchFamily="34"/>
                <a:cs typeface="Times New Roman" pitchFamily="18"/>
              </a:rPr>
              <a:t>, che rappresenta la volontà di “non collaborare”;</a:t>
            </a:r>
          </a:p>
        </p:txBody>
      </p:sp>
      <p:pic>
        <p:nvPicPr>
          <p:cNvPr id="4" name="Immagine 10">
            <a:extLst>
              <a:ext uri="{FF2B5EF4-FFF2-40B4-BE49-F238E27FC236}">
                <a16:creationId xmlns:a16="http://schemas.microsoft.com/office/drawing/2014/main" id="{294DCDAD-3F52-433E-EE8E-8AE423E67C19}"/>
              </a:ext>
            </a:extLst>
          </p:cNvPr>
          <p:cNvPicPr>
            <a:picLocks noChangeAspect="1"/>
          </p:cNvPicPr>
          <p:nvPr/>
        </p:nvPicPr>
        <p:blipFill>
          <a:blip r:embed="rId2"/>
          <a:srcRect l="12687" t="7754" r="10740" b="13346"/>
          <a:stretch>
            <a:fillRect/>
          </a:stretch>
        </p:blipFill>
        <p:spPr>
          <a:xfrm>
            <a:off x="965048" y="3320652"/>
            <a:ext cx="3773573" cy="2142622"/>
          </a:xfrm>
          <a:prstGeom prst="rect">
            <a:avLst/>
          </a:prstGeom>
          <a:noFill/>
          <a:ln cap="flat">
            <a:noFill/>
          </a:ln>
        </p:spPr>
      </p:pic>
      <mc:AlternateContent xmlns:mc="http://schemas.openxmlformats.org/markup-compatibility/2006" xmlns:a14="http://schemas.microsoft.com/office/drawing/2010/main">
        <mc:Choice Requires="a14">
          <p:sp>
            <p:nvSpPr>
              <p:cNvPr id="5" name="Rettangolo con angoli arrotondati 11">
                <a:extLst>
                  <a:ext uri="{FF2B5EF4-FFF2-40B4-BE49-F238E27FC236}">
                    <a16:creationId xmlns:a16="http://schemas.microsoft.com/office/drawing/2014/main" id="{4361D616-3E9E-F224-B2CA-F75ED95D9FF6}"/>
                  </a:ext>
                </a:extLst>
              </p:cNvPr>
              <p:cNvSpPr/>
              <p:nvPr/>
            </p:nvSpPr>
            <p:spPr>
              <a:xfrm>
                <a:off x="2059923" y="2946050"/>
                <a:ext cx="1583823" cy="374602"/>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4472C4">
                  <a:alpha val="5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800" b="0" i="0" u="none" strike="noStrike" kern="1200" cap="none" spc="0" baseline="0">
                    <a:solidFill>
                      <a:srgbClr val="FFFFFF"/>
                    </a:solidFill>
                    <a:uFillTx/>
                    <a:latin typeface="Calibri"/>
                  </a:rPr>
                  <a:t>prigioniero </a:t>
                </a:r>
                <a14:m>
                  <m:oMath xmlns:m="http://schemas.openxmlformats.org/officeDocument/2006/math">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𝑝</m:t>
                        </m:r>
                      </m:e>
                      <m:sub>
                        <m:r>
                          <a:rPr lang="it-IT" i="0">
                            <a:latin typeface="Cambria Math" panose="02040503050406030204" pitchFamily="18" charset="0"/>
                          </a:rPr>
                          <m:t>1</m:t>
                        </m:r>
                      </m:sub>
                    </m:sSub>
                  </m:oMath>
                </a14:m>
                <a:endParaRPr lang="it-IT" sz="1800" b="0" i="0" u="none" strike="noStrike" kern="1200" cap="none" spc="0" baseline="0">
                  <a:solidFill>
                    <a:srgbClr val="FFFFFF"/>
                  </a:solidFill>
                  <a:uFillTx/>
                  <a:latin typeface="Calibri"/>
                </a:endParaRPr>
              </a:p>
            </p:txBody>
          </p:sp>
        </mc:Choice>
        <mc:Fallback xmlns="">
          <p:sp>
            <p:nvSpPr>
              <p:cNvPr id="5" name="Rettangolo con angoli arrotondati 11">
                <a:extLst>
                  <a:ext uri="{FF2B5EF4-FFF2-40B4-BE49-F238E27FC236}">
                    <a16:creationId xmlns:a16="http://schemas.microsoft.com/office/drawing/2014/main" id="{4361D616-3E9E-F224-B2CA-F75ED95D9FF6}"/>
                  </a:ext>
                </a:extLst>
              </p:cNvPr>
              <p:cNvSpPr>
                <a:spLocks noRot="1" noChangeAspect="1" noMove="1" noResize="1" noEditPoints="1" noAdjustHandles="1" noChangeArrowheads="1" noChangeShapeType="1" noTextEdit="1"/>
              </p:cNvSpPr>
              <p:nvPr/>
            </p:nvSpPr>
            <p:spPr>
              <a:xfrm>
                <a:off x="2059923" y="2946050"/>
                <a:ext cx="1583823" cy="374602"/>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blipFill>
                <a:blip r:embed="rId3"/>
                <a:stretch>
                  <a:fillRect t="-6452" b="-24194"/>
                </a:stretch>
              </a:blipFill>
              <a:ln cap="flat">
                <a:noFill/>
                <a:prstDash val="solid"/>
              </a:ln>
            </p:spPr>
            <p:txBody>
              <a:bodyPr/>
              <a:lstStyle/>
              <a:p>
                <a:r>
                  <a:rPr lang="it-IT">
                    <a:noFill/>
                  </a:rPr>
                  <a:t> </a:t>
                </a:r>
              </a:p>
            </p:txBody>
          </p:sp>
        </mc:Fallback>
      </mc:AlternateContent>
      <p:sp>
        <p:nvSpPr>
          <p:cNvPr id="6" name="CasellaDiTesto 14">
            <a:extLst>
              <a:ext uri="{FF2B5EF4-FFF2-40B4-BE49-F238E27FC236}">
                <a16:creationId xmlns:a16="http://schemas.microsoft.com/office/drawing/2014/main" id="{09851047-B599-1E48-05AE-A5DAACA8E20D}"/>
              </a:ext>
            </a:extLst>
          </p:cNvPr>
          <p:cNvSpPr txBox="1"/>
          <p:nvPr/>
        </p:nvSpPr>
        <p:spPr>
          <a:xfrm>
            <a:off x="445166" y="5533601"/>
            <a:ext cx="11301663" cy="112684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Per far sì che i due prigionieri cooperino tra loro bisogna reiterare il gioco più volte, incentivandoli alla collaborazione, nell’eventualità che poi possano rincontrarsi. È difficile, quindi, realizzare un meccanismo di tipo cooperativo in una società costituita da agenti </a:t>
            </a:r>
            <a:r>
              <a:rPr lang="it-IT" sz="2000" b="0" i="1" u="none" strike="noStrike" kern="1200" cap="none" spc="0" baseline="0">
                <a:solidFill>
                  <a:srgbClr val="262626"/>
                </a:solidFill>
                <a:uFillTx/>
                <a:latin typeface="Gill Sans MT" pitchFamily="34"/>
                <a:ea typeface="Times New Roman" pitchFamily="18"/>
                <a:cs typeface="Times New Roman" pitchFamily="18"/>
              </a:rPr>
              <a:t>self-interested</a:t>
            </a:r>
            <a:r>
              <a:rPr lang="it-IT" sz="2000" b="0" i="0" u="none" strike="noStrike" kern="1200" cap="none" spc="0" baseline="0">
                <a:solidFill>
                  <a:srgbClr val="262626"/>
                </a:solidFill>
                <a:uFillTx/>
                <a:latin typeface="Gill Sans MT" pitchFamily="34"/>
                <a:ea typeface="Times New Roman" pitchFamily="18"/>
                <a:cs typeface="Times New Roman" pitchFamily="18"/>
              </a:rPr>
              <a:t>, impegnati nella ricerca del proprio utile.</a:t>
            </a:r>
            <a:endParaRPr lang="it-IT" sz="2000" b="0" i="0" u="none" strike="noStrike" kern="1200" cap="none" spc="0" baseline="0">
              <a:solidFill>
                <a:srgbClr val="262626"/>
              </a:solidFill>
              <a:uFillTx/>
              <a:latin typeface="Gill Sans MT" pitchFamily="34"/>
            </a:endParaRPr>
          </a:p>
        </p:txBody>
      </p:sp>
      <mc:AlternateContent xmlns:mc="http://schemas.openxmlformats.org/markup-compatibility/2006" xmlns:a14="http://schemas.microsoft.com/office/drawing/2010/main">
        <mc:Choice Requires="a14">
          <p:sp>
            <p:nvSpPr>
              <p:cNvPr id="7" name="Rettangolo con angoli arrotondati 15">
                <a:extLst>
                  <a:ext uri="{FF2B5EF4-FFF2-40B4-BE49-F238E27FC236}">
                    <a16:creationId xmlns:a16="http://schemas.microsoft.com/office/drawing/2014/main" id="{85D56F63-6405-3E7D-5048-59810C9CB9B6}"/>
                  </a:ext>
                </a:extLst>
              </p:cNvPr>
              <p:cNvSpPr/>
              <p:nvPr/>
            </p:nvSpPr>
            <p:spPr>
              <a:xfrm rot="16200004">
                <a:off x="26215" y="4335188"/>
                <a:ext cx="1559143" cy="318522"/>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4472C4">
                  <a:alpha val="5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800" b="0" i="0" u="none" strike="noStrike" kern="1200" cap="none" spc="0" baseline="0">
                    <a:solidFill>
                      <a:srgbClr val="FFFFFF"/>
                    </a:solidFill>
                    <a:uFillTx/>
                    <a:latin typeface="Calibri"/>
                  </a:rPr>
                  <a:t>prigioniero </a:t>
                </a:r>
                <a14:m>
                  <m:oMath xmlns:m="http://schemas.openxmlformats.org/officeDocument/2006/math">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𝑝</m:t>
                        </m:r>
                      </m:e>
                      <m:sub>
                        <m:r>
                          <a:rPr lang="it-IT" i="0">
                            <a:latin typeface="Cambria Math" panose="02040503050406030204" pitchFamily="18" charset="0"/>
                          </a:rPr>
                          <m:t>2</m:t>
                        </m:r>
                      </m:sub>
                    </m:sSub>
                  </m:oMath>
                </a14:m>
                <a:endParaRPr lang="it-IT" sz="1800" b="0" i="0" u="none" strike="noStrike" kern="1200" cap="none" spc="0" baseline="0">
                  <a:solidFill>
                    <a:srgbClr val="FFFFFF"/>
                  </a:solidFill>
                  <a:uFillTx/>
                  <a:latin typeface="Calibri"/>
                </a:endParaRPr>
              </a:p>
            </p:txBody>
          </p:sp>
        </mc:Choice>
        <mc:Fallback xmlns="">
          <p:sp>
            <p:nvSpPr>
              <p:cNvPr id="7" name="Rettangolo con angoli arrotondati 15">
                <a:extLst>
                  <a:ext uri="{FF2B5EF4-FFF2-40B4-BE49-F238E27FC236}">
                    <a16:creationId xmlns:a16="http://schemas.microsoft.com/office/drawing/2014/main" id="{85D56F63-6405-3E7D-5048-59810C9CB9B6}"/>
                  </a:ext>
                </a:extLst>
              </p:cNvPr>
              <p:cNvSpPr>
                <a:spLocks noRot="1" noChangeAspect="1" noMove="1" noResize="1" noEditPoints="1" noAdjustHandles="1" noChangeArrowheads="1" noChangeShapeType="1" noTextEdit="1"/>
              </p:cNvSpPr>
              <p:nvPr/>
            </p:nvSpPr>
            <p:spPr>
              <a:xfrm rot="16200004">
                <a:off x="26215" y="4335188"/>
                <a:ext cx="1559143" cy="318522"/>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blipFill>
                <a:blip r:embed="rId4"/>
                <a:stretch>
                  <a:fillRect l="-16981" r="-35849" b="-389"/>
                </a:stretch>
              </a:blipFill>
              <a:ln cap="flat">
                <a:noFill/>
                <a:prstDash val="solid"/>
              </a:ln>
            </p:spPr>
            <p:txBody>
              <a:bodyPr/>
              <a:lstStyle/>
              <a:p>
                <a:r>
                  <a:rPr lang="it-IT">
                    <a:noFill/>
                  </a:rPr>
                  <a:t> </a:t>
                </a:r>
              </a:p>
            </p:txBody>
          </p:sp>
        </mc:Fallback>
      </mc:AlternateContent>
      <p:sp>
        <p:nvSpPr>
          <p:cNvPr id="8" name="CasellaDiTesto 18">
            <a:extLst>
              <a:ext uri="{FF2B5EF4-FFF2-40B4-BE49-F238E27FC236}">
                <a16:creationId xmlns:a16="http://schemas.microsoft.com/office/drawing/2014/main" id="{B4E29D6B-2DF9-C967-97EF-E6D956963394}"/>
              </a:ext>
            </a:extLst>
          </p:cNvPr>
          <p:cNvSpPr txBox="1"/>
          <p:nvPr/>
        </p:nvSpPr>
        <p:spPr>
          <a:xfrm>
            <a:off x="445166" y="1877592"/>
            <a:ext cx="11301663" cy="101380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Siccome lo scopo di ogni prigioniero è ridurre la propria condanna, la strategia migliore sarà di tipo “non cooperativo”. Infatti, non essendo a conoscenza della strategia adottata dall’altro, nessuno dei due prigionieri proteggerà il complice, per cercare di ottenere una pena ridotta, tramite una confessione. </a:t>
            </a:r>
            <a:endParaRPr lang="it-IT" sz="1800" b="0" i="0" u="none" strike="noStrike" kern="1200" cap="none" spc="0" baseline="0">
              <a:solidFill>
                <a:srgbClr val="262626"/>
              </a:solidFill>
              <a:uFillTx/>
              <a:latin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1000"/>
                                        <p:tgtEl>
                                          <p:spTgt spid="3">
                                            <p:txEl>
                                              <p:pRg st="0" end="0"/>
                                            </p:txEl>
                                          </p:spTgt>
                                        </p:tgtEl>
                                      </p:cBhvr>
                                    </p:animEffect>
                                    <p:anim calcmode="lin" valueType="num">
                                      <p:cBhvr>
                                        <p:cTn id="2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fade">
                                      <p:cBhvr>
                                        <p:cTn id="29" dur="1000"/>
                                        <p:tgtEl>
                                          <p:spTgt spid="3">
                                            <p:txEl>
                                              <p:pRg st="1" end="1"/>
                                            </p:txEl>
                                          </p:spTgt>
                                        </p:tgtEl>
                                      </p:cBhvr>
                                    </p:animEffect>
                                    <p:anim calcmode="lin" valueType="num">
                                      <p:cBhvr>
                                        <p:cTn id="3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1000"/>
                                        <p:tgtEl>
                                          <p:spTgt spid="3">
                                            <p:txEl>
                                              <p:pRg st="2" end="2"/>
                                            </p:txEl>
                                          </p:spTgt>
                                        </p:tgtEl>
                                      </p:cBhvr>
                                    </p:animEffect>
                                    <p:anim calcmode="lin" valueType="num">
                                      <p:cBhvr>
                                        <p:cTn id="3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ppt_x</p:attrName>
                                        </p:attrNameLst>
                                      </p:cBhvr>
                                      <p:tavLst>
                                        <p:tav tm="0">
                                          <p:val>
                                            <p:strVal val="#ppt_x"/>
                                          </p:val>
                                        </p:tav>
                                        <p:tav tm="100000">
                                          <p:val>
                                            <p:strVal val="#ppt_x"/>
                                          </p:val>
                                        </p:tav>
                                      </p:tavLst>
                                    </p:anim>
                                    <p:anim calcmode="lin" valueType="num">
                                      <p:cBhvr>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name="Slide47">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0854F8-08D8-D20F-998B-012CFF412F8A}"/>
              </a:ext>
            </a:extLst>
          </p:cNvPr>
          <p:cNvSpPr txBox="1">
            <a:spLocks noGrp="1"/>
          </p:cNvSpPr>
          <p:nvPr>
            <p:ph type="title"/>
          </p:nvPr>
        </p:nvSpPr>
        <p:spPr/>
        <p:txBody>
          <a:bodyPr/>
          <a:lstStyle/>
          <a:p>
            <a:pPr lvl="0"/>
            <a:r>
              <a:rPr lang="it-IT"/>
              <a:t>Il torneo di axelrod</a:t>
            </a:r>
          </a:p>
        </p:txBody>
      </p:sp>
      <p:sp>
        <p:nvSpPr>
          <p:cNvPr id="3" name="CasellaDiTesto 3">
            <a:extLst>
              <a:ext uri="{FF2B5EF4-FFF2-40B4-BE49-F238E27FC236}">
                <a16:creationId xmlns:a16="http://schemas.microsoft.com/office/drawing/2014/main" id="{B54F0C4C-AF5A-A1CF-A18F-EA35BF8F7175}"/>
              </a:ext>
            </a:extLst>
          </p:cNvPr>
          <p:cNvSpPr txBox="1"/>
          <p:nvPr/>
        </p:nvSpPr>
        <p:spPr>
          <a:xfrm>
            <a:off x="575898" y="1936379"/>
            <a:ext cx="11029611" cy="193899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Nel 1984 Axelrod, a partire dal dilemma del prigioniero iterato, propose uno studio che evidenziò come, nei problemi della vita sociale, gli individui manifestassero la tendenza a cooperare tra loro, anziché scegliere la defezione, in contrapposizione alla teoria dei giochi classica.</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0" cap="none" spc="0" baseline="0">
                <a:solidFill>
                  <a:srgbClr val="262626"/>
                </a:solidFill>
                <a:uFillTx/>
                <a:latin typeface="Gill Sans MT"/>
              </a:rPr>
              <a:t>Dallo studio, validato tramite delle simulazioni in cui dei programmi si affrontarono in una serie di tornei, basata sul gioco iterativo del prigioniero, risultò vincente, tra le 15 strategie proposte, di cui una randomizzata, quella denominata </a:t>
            </a:r>
            <a:r>
              <a:rPr lang="it-IT" sz="2000" b="0" i="0" u="none" strike="noStrike" kern="0" cap="none" spc="0" baseline="0">
                <a:solidFill>
                  <a:srgbClr val="262626"/>
                </a:solidFill>
                <a:uFillTx/>
                <a:latin typeface="Gill Sans MT" pitchFamily="34"/>
                <a:ea typeface="Times New Roman" pitchFamily="18"/>
                <a:cs typeface="Times New Roman" pitchFamily="18"/>
              </a:rPr>
              <a:t>“Tit for tat”.  Si riportano le più significative:</a:t>
            </a:r>
            <a:endParaRPr lang="it-IT" sz="2000" b="0" i="0" u="none" strike="noStrike" kern="0" cap="none" spc="0" baseline="0">
              <a:solidFill>
                <a:srgbClr val="262626"/>
              </a:solidFill>
              <a:uFillTx/>
              <a:latin typeface="Gill Sans MT"/>
            </a:endParaRPr>
          </a:p>
        </p:txBody>
      </p:sp>
      <p:sp>
        <p:nvSpPr>
          <p:cNvPr id="4" name="Segnaposto contenuto 2">
            <a:extLst>
              <a:ext uri="{FF2B5EF4-FFF2-40B4-BE49-F238E27FC236}">
                <a16:creationId xmlns:a16="http://schemas.microsoft.com/office/drawing/2014/main" id="{4FDE1600-78DF-F770-93DD-BE948B4FEC19}"/>
              </a:ext>
            </a:extLst>
          </p:cNvPr>
          <p:cNvSpPr txBox="1"/>
          <p:nvPr/>
        </p:nvSpPr>
        <p:spPr>
          <a:xfrm>
            <a:off x="575898" y="3895910"/>
            <a:ext cx="11029611" cy="2722662"/>
          </a:xfrm>
          <a:prstGeom prst="rect">
            <a:avLst/>
          </a:prstGeom>
          <a:noFill/>
          <a:ln cap="flat">
            <a:noFill/>
          </a:ln>
        </p:spPr>
        <p:txBody>
          <a:bodyPr vert="horz" wrap="square" lIns="91440" tIns="45720" rIns="91440" bIns="45720" anchor="t" anchorCtr="0" compatLnSpc="1">
            <a:noAutofit/>
          </a:bodyPr>
          <a:lstStyle/>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1" i="1" u="none" strike="noStrike" kern="1200" cap="none" spc="0" baseline="0">
                <a:solidFill>
                  <a:srgbClr val="262626"/>
                </a:solidFill>
                <a:uFillTx/>
                <a:latin typeface="Gill Sans MT" pitchFamily="34"/>
                <a:ea typeface="Times New Roman" pitchFamily="18"/>
                <a:cs typeface="Times New Roman" pitchFamily="18"/>
              </a:rPr>
              <a:t>Always Defect </a:t>
            </a:r>
            <a:r>
              <a:rPr lang="it-IT" sz="2000" b="0" i="0" u="none" strike="noStrike" kern="1200" cap="none" spc="0" baseline="0">
                <a:solidFill>
                  <a:srgbClr val="262626"/>
                </a:solidFill>
                <a:uFillTx/>
                <a:latin typeface="Gill Sans MT" pitchFamily="34"/>
                <a:ea typeface="Times New Roman" pitchFamily="18"/>
                <a:cs typeface="Times New Roman" pitchFamily="18"/>
              </a:rPr>
              <a:t>(o </a:t>
            </a:r>
            <a:r>
              <a:rPr lang="it-IT" sz="2000" b="0" i="0" u="none" strike="noStrike" kern="1200" cap="none" spc="0" baseline="0">
                <a:solidFill>
                  <a:srgbClr val="262626"/>
                </a:solidFill>
                <a:uFillTx/>
                <a:latin typeface="Gill Sans MT"/>
              </a:rPr>
              <a:t>strategia del falco), in cui si attacca, senza manifestare le proprie intenzioni, avventandosi contro l’avversario;</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1" i="1" u="none" strike="noStrike" kern="1200" cap="none" spc="0" baseline="0">
                <a:solidFill>
                  <a:srgbClr val="262626"/>
                </a:solidFill>
                <a:uFillTx/>
                <a:latin typeface="Gill Sans MT" pitchFamily="34"/>
                <a:ea typeface="Times New Roman" pitchFamily="18"/>
                <a:cs typeface="Times New Roman" pitchFamily="18"/>
              </a:rPr>
              <a:t>Tit for tat</a:t>
            </a:r>
            <a:r>
              <a:rPr lang="it-IT" sz="2000" b="0" i="0" u="none" strike="noStrike" kern="1200" cap="none" spc="0" baseline="0">
                <a:solidFill>
                  <a:srgbClr val="262626"/>
                </a:solidFill>
                <a:uFillTx/>
                <a:latin typeface="Gill Sans MT" pitchFamily="34"/>
                <a:ea typeface="Times New Roman" pitchFamily="18"/>
                <a:cs typeface="Times New Roman" pitchFamily="18"/>
              </a:rPr>
              <a:t>, in cui al primo round si effettua un’azione di cooperate e successivamente si adotta lo stesso comportamento dell’avversario;</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1" i="1" u="none" strike="noStrike" kern="1200" cap="none" spc="0" baseline="0">
                <a:solidFill>
                  <a:srgbClr val="262626"/>
                </a:solidFill>
                <a:uFillTx/>
                <a:latin typeface="Gill Sans MT" pitchFamily="34"/>
                <a:ea typeface="Times New Roman" pitchFamily="18"/>
                <a:cs typeface="Times New Roman" pitchFamily="18"/>
              </a:rPr>
              <a:t>Tester</a:t>
            </a:r>
            <a:r>
              <a:rPr lang="it-IT" sz="2000" b="0" i="0" u="none" strike="noStrike" kern="1200" cap="none" spc="0" baseline="0">
                <a:solidFill>
                  <a:srgbClr val="262626"/>
                </a:solidFill>
                <a:uFillTx/>
                <a:latin typeface="Gill Sans MT" pitchFamily="34"/>
                <a:ea typeface="Times New Roman" pitchFamily="18"/>
                <a:cs typeface="Times New Roman" pitchFamily="18"/>
              </a:rPr>
              <a:t>, secondo cui, al primo round si effettua un’azione di defect e poi, se l’avversario si vendica si adotta l’approccio tit-for-tat, mentre, se non si vendica, si alternano azioni di cooperate e defect;</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1" i="1" u="none" strike="noStrike" kern="1200" cap="none" spc="0" baseline="0">
                <a:solidFill>
                  <a:srgbClr val="262626"/>
                </a:solidFill>
                <a:uFillTx/>
                <a:latin typeface="Gill Sans MT" pitchFamily="34"/>
                <a:ea typeface="Times New Roman" pitchFamily="18"/>
                <a:cs typeface="Times New Roman" pitchFamily="18"/>
              </a:rPr>
              <a:t>Joss</a:t>
            </a:r>
            <a:r>
              <a:rPr lang="it-IT" sz="2000" b="0" i="0" u="none" strike="noStrike" kern="1200" cap="none" spc="0" baseline="0">
                <a:solidFill>
                  <a:srgbClr val="262626"/>
                </a:solidFill>
                <a:uFillTx/>
                <a:latin typeface="Gill Sans MT" pitchFamily="34"/>
                <a:ea typeface="Times New Roman" pitchFamily="18"/>
                <a:cs typeface="Times New Roman" pitchFamily="18"/>
              </a:rPr>
              <a:t>, simile a tit-for-tat, con la differenza che, periodicamente, si effettua un’azione di defect.</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endParaRPr lang="it-IT" sz="2000" b="0" i="0" u="none" strike="noStrike" kern="1200" cap="none" spc="0" baseline="0">
              <a:solidFill>
                <a:srgbClr val="262626"/>
              </a:solidFill>
              <a:uFillTx/>
              <a:latin typeface="Gill Sans MT"/>
            </a:endParaRPr>
          </a:p>
        </p:txBody>
      </p:sp>
      <p:pic>
        <p:nvPicPr>
          <p:cNvPr id="5" name="Elemento grafico 8" descr="Stelle con riempimento a tinta unita">
            <a:extLst>
              <a:ext uri="{FF2B5EF4-FFF2-40B4-BE49-F238E27FC236}">
                <a16:creationId xmlns:a16="http://schemas.microsoft.com/office/drawing/2014/main" id="{0C4C735E-0091-D1C1-2543-776035D5D5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27729" y="4338645"/>
            <a:ext cx="914400" cy="914400"/>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0"/>
                                          </p:val>
                                        </p:tav>
                                        <p:tav tm="100000">
                                          <p:val>
                                            <p:strVal val="#ppt_w"/>
                                          </p:val>
                                        </p:tav>
                                      </p:tavLst>
                                    </p:anim>
                                    <p:anim calcmode="lin" valueType="num">
                                      <p:cBhvr>
                                        <p:cTn id="8" dur="500" fill="hold"/>
                                        <p:tgtEl>
                                          <p:spTgt spid="5"/>
                                        </p:tgtEl>
                                        <p:attrNameLst>
                                          <p:attrName>ppt_h</p:attrName>
                                        </p:attrNameLst>
                                      </p:cBhvr>
                                      <p:tavLst>
                                        <p:tav tm="0">
                                          <p:val>
                                            <p:str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455DDD-A0F9-5B8C-2861-0DCFA58E0C0A}"/>
              </a:ext>
            </a:extLst>
          </p:cNvPr>
          <p:cNvSpPr txBox="1">
            <a:spLocks noGrp="1"/>
          </p:cNvSpPr>
          <p:nvPr>
            <p:ph type="title"/>
          </p:nvPr>
        </p:nvSpPr>
        <p:spPr/>
        <p:txBody>
          <a:bodyPr/>
          <a:lstStyle/>
          <a:p>
            <a:pPr lvl="0"/>
            <a:r>
              <a:rPr lang="it-IT"/>
              <a:t>Il gioco del pollo</a:t>
            </a:r>
          </a:p>
        </p:txBody>
      </p:sp>
      <p:sp>
        <p:nvSpPr>
          <p:cNvPr id="3" name="CasellaDiTesto 3">
            <a:extLst>
              <a:ext uri="{FF2B5EF4-FFF2-40B4-BE49-F238E27FC236}">
                <a16:creationId xmlns:a16="http://schemas.microsoft.com/office/drawing/2014/main" id="{9CBEB3DC-514D-6AF7-E664-375369A66FC7}"/>
              </a:ext>
            </a:extLst>
          </p:cNvPr>
          <p:cNvSpPr txBox="1"/>
          <p:nvPr/>
        </p:nvSpPr>
        <p:spPr>
          <a:xfrm>
            <a:off x="499701" y="1909011"/>
            <a:ext cx="11182005" cy="224677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rPr>
              <a:t>Il gioco del pollo, o del pavido, è una situazione in cui i due giocatori devono indurre la controparte ad adottare un determinato comportamento, senza eseguire la stessa azione.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rPr>
              <a:t>Un classico esempio di gioco a somma non nulla ed informazione completa è ispirato alla sfida automobilistica (</a:t>
            </a:r>
            <a:r>
              <a:rPr lang="it-IT" sz="2000" b="0" i="1" u="none" strike="noStrike" kern="1200" cap="none" spc="0" baseline="0" dirty="0">
                <a:solidFill>
                  <a:srgbClr val="262626"/>
                </a:solidFill>
                <a:uFillTx/>
                <a:latin typeface="Gill Sans MT" pitchFamily="34"/>
              </a:rPr>
              <a:t>chicken </a:t>
            </a:r>
            <a:r>
              <a:rPr lang="it-IT" sz="2000" b="0" i="1" u="none" strike="noStrike" kern="1200" cap="none" spc="0" baseline="0" dirty="0" err="1">
                <a:solidFill>
                  <a:srgbClr val="262626"/>
                </a:solidFill>
                <a:uFillTx/>
                <a:latin typeface="Gill Sans MT" pitchFamily="34"/>
              </a:rPr>
              <a:t>run</a:t>
            </a:r>
            <a:r>
              <a:rPr lang="it-IT" sz="2000" b="0" i="0" u="none" strike="noStrike" kern="1200" cap="none" spc="0" baseline="0" dirty="0">
                <a:solidFill>
                  <a:srgbClr val="262626"/>
                </a:solidFill>
                <a:uFillTx/>
                <a:latin typeface="Gill Sans MT" pitchFamily="34"/>
              </a:rPr>
              <a:t>) descritta nel film «Gioventù bruciata», del 1955.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2000" b="0" i="0" u="none" strike="noStrike" kern="1200" cap="none" spc="0" baseline="0" dirty="0">
              <a:solidFill>
                <a:srgbClr val="262626"/>
              </a:solidFill>
              <a:uFillTx/>
              <a:latin typeface="Gill Sans M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rPr>
              <a:t>La prova di coraggio che i due ragazzi si trovano ad affrontare consiste nel dirigersi, con le proprie automobili, verso un dirupo e sterzare il più tardi possibile.</a:t>
            </a:r>
          </a:p>
        </p:txBody>
      </p:sp>
      <p:sp>
        <p:nvSpPr>
          <p:cNvPr id="4" name="Segnaposto contenuto 2">
            <a:extLst>
              <a:ext uri="{FF2B5EF4-FFF2-40B4-BE49-F238E27FC236}">
                <a16:creationId xmlns:a16="http://schemas.microsoft.com/office/drawing/2014/main" id="{5F1EE6DC-9732-1185-A52C-937D24BC6513}"/>
              </a:ext>
            </a:extLst>
          </p:cNvPr>
          <p:cNvSpPr txBox="1"/>
          <p:nvPr/>
        </p:nvSpPr>
        <p:spPr>
          <a:xfrm>
            <a:off x="635581" y="4346810"/>
            <a:ext cx="10910245" cy="2246772"/>
          </a:xfrm>
          <a:prstGeom prst="rect">
            <a:avLst/>
          </a:prstGeom>
          <a:noFill/>
          <a:ln cap="flat">
            <a:noFill/>
          </a:ln>
        </p:spPr>
        <p:txBody>
          <a:bodyPr vert="horz" wrap="square" lIns="91440" tIns="45720" rIns="91440" bIns="45720" anchor="t" anchorCtr="0" compatLnSpc="1">
            <a:normAutofit/>
          </a:bodyPr>
          <a:lstStyle/>
          <a:p>
            <a:pPr marL="0" marR="0" lvl="0" indent="0" algn="l" defTabSz="457200" rtl="0" fontAlgn="auto" hangingPunct="1">
              <a:lnSpc>
                <a:spcPct val="100000"/>
              </a:lnSpc>
              <a:spcBef>
                <a:spcPts val="4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rPr>
              <a:t>Si presentano i seguenti scenari:</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rPr>
              <a:t>entrambi sterzeranno prima di giungere in prossimità del dirupo e falliranno la prova;</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rPr>
              <a:t>uno dei due sterzerà prima dell’altro, facendo la figura del codardo, mentre l’altro guadagnerà il rispetto degli spettatori perché avrà percorso un tratto maggiore verso il dirupo;</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rPr>
              <a:t>entrambi non si fermeranno in prossimità del dirupo e moriranno;</a:t>
            </a:r>
            <a:endParaRPr lang="it-IT" sz="1400" b="0" i="0" u="none" strike="noStrike" kern="1200" cap="none" spc="0" baseline="0">
              <a:solidFill>
                <a:srgbClr val="262626"/>
              </a:solidFill>
              <a:uFillTx/>
              <a:latin typeface="Gill Sans M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pic>
        <p:nvPicPr>
          <p:cNvPr id="2" name="Immagine 6">
            <a:extLst>
              <a:ext uri="{FF2B5EF4-FFF2-40B4-BE49-F238E27FC236}">
                <a16:creationId xmlns:a16="http://schemas.microsoft.com/office/drawing/2014/main" id="{56D5CB4F-4703-C05E-E558-706357EE275A}"/>
              </a:ext>
            </a:extLst>
          </p:cNvPr>
          <p:cNvPicPr>
            <a:picLocks noChangeAspect="1"/>
          </p:cNvPicPr>
          <p:nvPr/>
        </p:nvPicPr>
        <p:blipFill>
          <a:blip r:embed="rId2">
            <a:alphaModFix amt="33000"/>
          </a:blip>
          <a:stretch>
            <a:fillRect/>
          </a:stretch>
        </p:blipFill>
        <p:spPr>
          <a:xfrm>
            <a:off x="0" y="0"/>
            <a:ext cx="12191996" cy="6858000"/>
          </a:xfrm>
          <a:prstGeom prst="rect">
            <a:avLst/>
          </a:prstGeom>
          <a:noFill/>
          <a:ln cap="flat">
            <a:noFill/>
          </a:ln>
        </p:spPr>
      </p:pic>
      <p:sp>
        <p:nvSpPr>
          <p:cNvPr id="3" name="Titolo 1">
            <a:extLst>
              <a:ext uri="{FF2B5EF4-FFF2-40B4-BE49-F238E27FC236}">
                <a16:creationId xmlns:a16="http://schemas.microsoft.com/office/drawing/2014/main" id="{B71EBA9F-5F28-A5E5-DCA8-2D9F1F12ADB7}"/>
              </a:ext>
            </a:extLst>
          </p:cNvPr>
          <p:cNvSpPr txBox="1">
            <a:spLocks noGrp="1"/>
          </p:cNvSpPr>
          <p:nvPr>
            <p:ph type="title"/>
          </p:nvPr>
        </p:nvSpPr>
        <p:spPr/>
        <p:txBody>
          <a:bodyPr/>
          <a:lstStyle/>
          <a:p>
            <a:pPr lvl="0"/>
            <a:r>
              <a:rPr lang="it-IT"/>
              <a:t>Descrizione e modellazione dei sistemi multi-agente</a:t>
            </a:r>
          </a:p>
        </p:txBody>
      </p:sp>
      <p:sp>
        <p:nvSpPr>
          <p:cNvPr id="4" name="Segnaposto testo 2">
            <a:extLst>
              <a:ext uri="{FF2B5EF4-FFF2-40B4-BE49-F238E27FC236}">
                <a16:creationId xmlns:a16="http://schemas.microsoft.com/office/drawing/2014/main" id="{024A94DA-CD6A-8384-3D8F-E6E2A732DD83}"/>
              </a:ext>
            </a:extLst>
          </p:cNvPr>
          <p:cNvSpPr txBox="1">
            <a:spLocks noGrp="1"/>
          </p:cNvSpPr>
          <p:nvPr>
            <p:ph type="body" idx="1"/>
          </p:nvPr>
        </p:nvSpPr>
        <p:spPr/>
        <p:txBody>
          <a:bodyPr/>
          <a:lstStyle/>
          <a:p>
            <a:pPr lvl="0"/>
            <a:r>
              <a:rPr lang="it-IT"/>
              <a:t>programmazione dei sistemi tempo-reale e distribuiti</a:t>
            </a: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name="Slide61">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77E222-17E3-94F3-E649-C8B5457A2D3E}"/>
              </a:ext>
            </a:extLst>
          </p:cNvPr>
          <p:cNvSpPr txBox="1">
            <a:spLocks noGrp="1"/>
          </p:cNvSpPr>
          <p:nvPr>
            <p:ph type="title"/>
          </p:nvPr>
        </p:nvSpPr>
        <p:spPr/>
        <p:txBody>
          <a:bodyPr/>
          <a:lstStyle/>
          <a:p>
            <a:pPr lvl="0"/>
            <a:r>
              <a:rPr lang="it-IT"/>
              <a:t>Il gioco del pollo:  matrice di payoff</a:t>
            </a:r>
          </a:p>
        </p:txBody>
      </p:sp>
      <p:sp>
        <p:nvSpPr>
          <p:cNvPr id="3" name="Segnaposto contenuto 2">
            <a:extLst>
              <a:ext uri="{FF2B5EF4-FFF2-40B4-BE49-F238E27FC236}">
                <a16:creationId xmlns:a16="http://schemas.microsoft.com/office/drawing/2014/main" id="{58D09577-4B72-A567-7CD1-ED571915E26C}"/>
              </a:ext>
            </a:extLst>
          </p:cNvPr>
          <p:cNvSpPr txBox="1">
            <a:spLocks noGrp="1"/>
          </p:cNvSpPr>
          <p:nvPr>
            <p:ph idx="1"/>
          </p:nvPr>
        </p:nvSpPr>
        <p:spPr>
          <a:xfrm>
            <a:off x="5005132" y="3194547"/>
            <a:ext cx="6833932" cy="2253173"/>
          </a:xfrm>
        </p:spPr>
        <p:txBody>
          <a:bodyPr>
            <a:noAutofit/>
          </a:bodyPr>
          <a:lstStyle/>
          <a:p>
            <a:pPr marL="0" lvl="0" indent="0">
              <a:lnSpc>
                <a:spcPct val="115000"/>
              </a:lnSpc>
              <a:spcBef>
                <a:spcPts val="500"/>
              </a:spcBef>
              <a:spcAft>
                <a:spcPts val="1000"/>
              </a:spcAft>
              <a:buNone/>
            </a:pPr>
            <a:r>
              <a:rPr lang="it-IT" sz="2000" dirty="0">
                <a:solidFill>
                  <a:srgbClr val="262626"/>
                </a:solidFill>
                <a:latin typeface="Gill Sans MT" pitchFamily="34"/>
                <a:cs typeface="Times New Roman" pitchFamily="18"/>
              </a:rPr>
              <a:t>In questo caso l’azione di </a:t>
            </a:r>
            <a:r>
              <a:rPr lang="it-IT" sz="2000" i="1" dirty="0" err="1">
                <a:solidFill>
                  <a:srgbClr val="262626"/>
                </a:solidFill>
                <a:latin typeface="Gill Sans MT" pitchFamily="34"/>
                <a:cs typeface="Times New Roman" pitchFamily="18"/>
              </a:rPr>
              <a:t>defect</a:t>
            </a:r>
            <a:r>
              <a:rPr lang="it-IT" sz="2000" dirty="0">
                <a:solidFill>
                  <a:srgbClr val="262626"/>
                </a:solidFill>
                <a:latin typeface="Gill Sans MT" pitchFamily="34"/>
                <a:cs typeface="Times New Roman" pitchFamily="18"/>
              </a:rPr>
              <a:t> corrisponde al “guidare dritto verso il dirupo”, mentre </a:t>
            </a:r>
            <a:r>
              <a:rPr lang="it-IT" sz="2000" i="1" dirty="0">
                <a:solidFill>
                  <a:srgbClr val="262626"/>
                </a:solidFill>
                <a:latin typeface="Gill Sans MT" pitchFamily="34"/>
                <a:cs typeface="Times New Roman" pitchFamily="18"/>
              </a:rPr>
              <a:t>cooperate</a:t>
            </a:r>
            <a:r>
              <a:rPr lang="it-IT" sz="2000" dirty="0">
                <a:solidFill>
                  <a:srgbClr val="262626"/>
                </a:solidFill>
                <a:latin typeface="Gill Sans MT" pitchFamily="34"/>
                <a:cs typeface="Times New Roman" pitchFamily="18"/>
              </a:rPr>
              <a:t> rappresenta l’azione di “sterzare”.  Si noti come il risultato più temuto sia l’azione di defezione reciproca, perciò ad entrambi i giocatori conviene adottare la strategia opposta a quella dell’avversario, anziché una di tipo dominante.</a:t>
            </a:r>
          </a:p>
        </p:txBody>
      </p:sp>
      <p:graphicFrame>
        <p:nvGraphicFramePr>
          <p:cNvPr id="4" name="Tabella 8">
            <a:extLst>
              <a:ext uri="{FF2B5EF4-FFF2-40B4-BE49-F238E27FC236}">
                <a16:creationId xmlns:a16="http://schemas.microsoft.com/office/drawing/2014/main" id="{25F949A8-E3FA-7387-9E23-FEDE88BB435A}"/>
              </a:ext>
            </a:extLst>
          </p:cNvPr>
          <p:cNvGraphicFramePr>
            <a:graphicFrameLocks noGrp="1"/>
          </p:cNvGraphicFramePr>
          <p:nvPr/>
        </p:nvGraphicFramePr>
        <p:xfrm>
          <a:off x="905713" y="3191347"/>
          <a:ext cx="3952538" cy="2253171"/>
        </p:xfrm>
        <a:graphic>
          <a:graphicData uri="http://schemas.openxmlformats.org/drawingml/2006/table">
            <a:tbl>
              <a:tblPr firstRow="1" firstCol="1" bandRow="1">
                <a:effectLst/>
                <a:tableStyleId>{5C22544A-7EE6-4342-B048-85BDC9FD1C3A}</a:tableStyleId>
              </a:tblPr>
              <a:tblGrid>
                <a:gridCol w="1267321">
                  <a:extLst>
                    <a:ext uri="{9D8B030D-6E8A-4147-A177-3AD203B41FA5}">
                      <a16:colId xmlns:a16="http://schemas.microsoft.com/office/drawing/2014/main" val="3637255848"/>
                    </a:ext>
                  </a:extLst>
                </a:gridCol>
                <a:gridCol w="1272314">
                  <a:extLst>
                    <a:ext uri="{9D8B030D-6E8A-4147-A177-3AD203B41FA5}">
                      <a16:colId xmlns:a16="http://schemas.microsoft.com/office/drawing/2014/main" val="2857724752"/>
                    </a:ext>
                  </a:extLst>
                </a:gridCol>
                <a:gridCol w="1412903">
                  <a:extLst>
                    <a:ext uri="{9D8B030D-6E8A-4147-A177-3AD203B41FA5}">
                      <a16:colId xmlns:a16="http://schemas.microsoft.com/office/drawing/2014/main" val="1094562564"/>
                    </a:ext>
                  </a:extLst>
                </a:gridCol>
              </a:tblGrid>
              <a:tr h="595292">
                <a:tc>
                  <a:txBody>
                    <a:bodyPr/>
                    <a:lstStyle/>
                    <a:p>
                      <a:pPr lvl="0" algn="l">
                        <a:lnSpc>
                          <a:spcPct val="115000"/>
                        </a:lnSpc>
                        <a:spcBef>
                          <a:spcPts val="500"/>
                        </a:spcBef>
                        <a:spcAft>
                          <a:spcPts val="1000"/>
                        </a:spcAft>
                      </a:pPr>
                      <a:r>
                        <a:rPr lang="it-IT" sz="1200"/>
                        <a:t> </a:t>
                      </a:r>
                      <a:endParaRPr lang="it-IT" sz="1000">
                        <a:latin typeface="Calibri" pitchFamily="34"/>
                        <a:ea typeface="Times New Roman" pitchFamily="18"/>
                        <a:cs typeface="Times New Roman" pitchFamily="18"/>
                      </a:endParaRPr>
                    </a:p>
                  </a:txBody>
                  <a:tcPr marL="68580" marR="68580" marT="0" marB="0"/>
                </a:tc>
                <a:tc>
                  <a:txBody>
                    <a:bodyPr/>
                    <a:lstStyle/>
                    <a:p>
                      <a:pPr lvl="0" algn="ctr">
                        <a:lnSpc>
                          <a:spcPct val="200000"/>
                        </a:lnSpc>
                        <a:spcBef>
                          <a:spcPts val="500"/>
                        </a:spcBef>
                        <a:spcAft>
                          <a:spcPts val="1000"/>
                        </a:spcAft>
                      </a:pPr>
                      <a:r>
                        <a:rPr lang="it-IT" sz="1600">
                          <a:latin typeface="Gill Sans MT" pitchFamily="34"/>
                        </a:rPr>
                        <a:t>Cooperate</a:t>
                      </a:r>
                      <a:endParaRPr lang="it-IT" sz="1600">
                        <a:latin typeface="Gill Sans MT" pitchFamily="34"/>
                        <a:ea typeface="Times New Roman" pitchFamily="18"/>
                        <a:cs typeface="Times New Roman" pitchFamily="18"/>
                      </a:endParaRPr>
                    </a:p>
                  </a:txBody>
                  <a:tcPr marL="68580" marR="68580" marT="0" marB="0"/>
                </a:tc>
                <a:tc>
                  <a:txBody>
                    <a:bodyPr/>
                    <a:lstStyle/>
                    <a:p>
                      <a:pPr marL="0" marR="0" lvl="0" indent="0" algn="ctr" defTabSz="914400" rtl="0" fontAlgn="auto" hangingPunct="1">
                        <a:lnSpc>
                          <a:spcPct val="200000"/>
                        </a:lnSpc>
                        <a:spcBef>
                          <a:spcPts val="500"/>
                        </a:spcBef>
                        <a:spcAft>
                          <a:spcPts val="1000"/>
                        </a:spcAft>
                        <a:buNone/>
                        <a:tabLst/>
                      </a:pPr>
                      <a:r>
                        <a:rPr lang="it-IT" sz="1600">
                          <a:latin typeface="Gill Sans MT" pitchFamily="34"/>
                        </a:rPr>
                        <a:t>Defect</a:t>
                      </a:r>
                      <a:endParaRPr lang="it-IT" sz="1600">
                        <a:latin typeface="Gill Sans MT" pitchFamily="34"/>
                        <a:ea typeface="Times New Roman" pitchFamily="18"/>
                        <a:cs typeface="Times New Roman" pitchFamily="18"/>
                      </a:endParaRPr>
                    </a:p>
                  </a:txBody>
                  <a:tcPr marL="68580" marR="68580" marT="0" marB="0"/>
                </a:tc>
                <a:extLst>
                  <a:ext uri="{0D108BD9-81ED-4DB2-BD59-A6C34878D82A}">
                    <a16:rowId xmlns:a16="http://schemas.microsoft.com/office/drawing/2014/main" val="1477985143"/>
                  </a:ext>
                </a:extLst>
              </a:tr>
              <a:tr h="818323">
                <a:tc>
                  <a:txBody>
                    <a:bodyPr/>
                    <a:lstStyle/>
                    <a:p>
                      <a:pPr lvl="0" algn="ctr">
                        <a:lnSpc>
                          <a:spcPct val="250000"/>
                        </a:lnSpc>
                        <a:spcBef>
                          <a:spcPts val="500"/>
                        </a:spcBef>
                        <a:spcAft>
                          <a:spcPts val="1000"/>
                        </a:spcAft>
                      </a:pPr>
                      <a:r>
                        <a:rPr lang="it-IT" sz="1600">
                          <a:latin typeface="Gill Sans MT" pitchFamily="34"/>
                          <a:ea typeface="Times New Roman" pitchFamily="18"/>
                          <a:cs typeface="Times New Roman" pitchFamily="18"/>
                        </a:rPr>
                        <a:t>Cooperate</a:t>
                      </a:r>
                      <a:endParaRPr lang="it-IT" sz="1100">
                        <a:latin typeface="Gill Sans MT" pitchFamily="34"/>
                        <a:ea typeface="Times New Roman" pitchFamily="18"/>
                        <a:cs typeface="Times New Roman" pitchFamily="18"/>
                      </a:endParaRPr>
                    </a:p>
                  </a:txBody>
                  <a:tcPr marL="68580" marR="68580" marT="0" marB="0"/>
                </a:tc>
                <a:tc>
                  <a:txBody>
                    <a:bodyPr/>
                    <a:lstStyle/>
                    <a:p>
                      <a:pPr lvl="0" algn="l">
                        <a:lnSpc>
                          <a:spcPct val="100000"/>
                        </a:lnSpc>
                        <a:spcBef>
                          <a:spcPts val="500"/>
                        </a:spcBef>
                        <a:spcAft>
                          <a:spcPts val="1000"/>
                        </a:spcAft>
                      </a:pPr>
                      <a:r>
                        <a:rPr lang="it-IT" sz="1600" b="1">
                          <a:latin typeface="Gill Sans MT" pitchFamily="34"/>
                        </a:rPr>
                        <a:t>   0</a:t>
                      </a:r>
                    </a:p>
                    <a:p>
                      <a:pPr lvl="0" algn="ctr">
                        <a:lnSpc>
                          <a:spcPct val="115000"/>
                        </a:lnSpc>
                        <a:spcBef>
                          <a:spcPts val="500"/>
                        </a:spcBef>
                        <a:spcAft>
                          <a:spcPts val="1000"/>
                        </a:spcAft>
                      </a:pPr>
                      <a:r>
                        <a:rPr lang="it-IT" sz="1600" b="1">
                          <a:latin typeface="Gill Sans MT" pitchFamily="34"/>
                        </a:rPr>
                        <a:t>               0</a:t>
                      </a:r>
                      <a:endParaRPr lang="it-IT" sz="1600" b="1">
                        <a:latin typeface="Gill Sans MT" pitchFamily="34"/>
                        <a:ea typeface="Times New Roman" pitchFamily="18"/>
                        <a:cs typeface="Times New Roman" pitchFamily="18"/>
                      </a:endParaRPr>
                    </a:p>
                  </a:txBody>
                  <a:tcPr marL="68580" marR="68580" marT="0" marB="0"/>
                </a:tc>
                <a:tc>
                  <a:txBody>
                    <a:bodyPr/>
                    <a:lstStyle/>
                    <a:p>
                      <a:pPr lvl="0" algn="l">
                        <a:lnSpc>
                          <a:spcPct val="115000"/>
                        </a:lnSpc>
                        <a:spcBef>
                          <a:spcPts val="500"/>
                        </a:spcBef>
                        <a:spcAft>
                          <a:spcPts val="1000"/>
                        </a:spcAft>
                      </a:pPr>
                      <a:r>
                        <a:rPr lang="it-IT" sz="1600" b="1">
                          <a:latin typeface="Gill Sans MT" pitchFamily="34"/>
                        </a:rPr>
                        <a:t>   -1</a:t>
                      </a:r>
                    </a:p>
                    <a:p>
                      <a:pPr lvl="0" algn="ctr">
                        <a:lnSpc>
                          <a:spcPct val="115000"/>
                        </a:lnSpc>
                        <a:spcBef>
                          <a:spcPts val="500"/>
                        </a:spcBef>
                        <a:spcAft>
                          <a:spcPts val="1000"/>
                        </a:spcAft>
                      </a:pPr>
                      <a:r>
                        <a:rPr lang="it-IT" sz="1600" b="1">
                          <a:latin typeface="Gill Sans MT" pitchFamily="34"/>
                        </a:rPr>
                        <a:t>               1</a:t>
                      </a:r>
                      <a:endParaRPr lang="it-IT" sz="1600">
                        <a:latin typeface="Calibri" pitchFamily="34"/>
                        <a:ea typeface="Times New Roman" pitchFamily="18"/>
                        <a:cs typeface="Times New Roman" pitchFamily="18"/>
                      </a:endParaRPr>
                    </a:p>
                  </a:txBody>
                  <a:tcPr marL="68580" marR="68580" marT="0" marB="0"/>
                </a:tc>
                <a:extLst>
                  <a:ext uri="{0D108BD9-81ED-4DB2-BD59-A6C34878D82A}">
                    <a16:rowId xmlns:a16="http://schemas.microsoft.com/office/drawing/2014/main" val="2494526857"/>
                  </a:ext>
                </a:extLst>
              </a:tr>
              <a:tr h="839556">
                <a:tc>
                  <a:txBody>
                    <a:bodyPr/>
                    <a:lstStyle/>
                    <a:p>
                      <a:pPr lvl="0" algn="ctr">
                        <a:lnSpc>
                          <a:spcPct val="250000"/>
                        </a:lnSpc>
                        <a:spcBef>
                          <a:spcPts val="500"/>
                        </a:spcBef>
                        <a:spcAft>
                          <a:spcPts val="1000"/>
                        </a:spcAft>
                      </a:pPr>
                      <a:r>
                        <a:rPr lang="it-IT" sz="1600">
                          <a:latin typeface="Gill Sans MT" pitchFamily="34"/>
                        </a:rPr>
                        <a:t>Defect</a:t>
                      </a:r>
                      <a:endParaRPr lang="it-IT" sz="1600">
                        <a:latin typeface="Gill Sans MT" pitchFamily="34"/>
                        <a:ea typeface="Times New Roman" pitchFamily="18"/>
                        <a:cs typeface="Times New Roman" pitchFamily="18"/>
                      </a:endParaRPr>
                    </a:p>
                  </a:txBody>
                  <a:tcPr marL="68580" marR="68580" marT="0" marB="0"/>
                </a:tc>
                <a:tc>
                  <a:txBody>
                    <a:bodyPr/>
                    <a:lstStyle/>
                    <a:p>
                      <a:pPr marL="0" lvl="0" indent="0" algn="l">
                        <a:lnSpc>
                          <a:spcPct val="100000"/>
                        </a:lnSpc>
                        <a:spcBef>
                          <a:spcPts val="500"/>
                        </a:spcBef>
                        <a:spcAft>
                          <a:spcPts val="1000"/>
                        </a:spcAft>
                        <a:buNone/>
                      </a:pPr>
                      <a:r>
                        <a:rPr lang="it-IT" sz="1600" b="1">
                          <a:latin typeface="Gill Sans MT" pitchFamily="34"/>
                        </a:rPr>
                        <a:t>   1</a:t>
                      </a:r>
                    </a:p>
                    <a:p>
                      <a:pPr lvl="0" algn="ctr">
                        <a:lnSpc>
                          <a:spcPct val="150000"/>
                        </a:lnSpc>
                        <a:spcBef>
                          <a:spcPts val="500"/>
                        </a:spcBef>
                        <a:spcAft>
                          <a:spcPts val="1000"/>
                        </a:spcAft>
                      </a:pPr>
                      <a:r>
                        <a:rPr lang="it-IT" sz="1600">
                          <a:latin typeface="Gill Sans MT" pitchFamily="34"/>
                        </a:rPr>
                        <a:t>               -</a:t>
                      </a:r>
                      <a:r>
                        <a:rPr lang="it-IT" sz="1600" b="1">
                          <a:latin typeface="Gill Sans MT" pitchFamily="34"/>
                        </a:rPr>
                        <a:t>1</a:t>
                      </a:r>
                      <a:endParaRPr lang="it-IT" sz="1600" b="1">
                        <a:latin typeface="Gill Sans MT" pitchFamily="34"/>
                        <a:ea typeface="Times New Roman" pitchFamily="18"/>
                        <a:cs typeface="Times New Roman" pitchFamily="18"/>
                      </a:endParaRPr>
                    </a:p>
                  </a:txBody>
                  <a:tcPr marL="68580" marR="68580" marT="0" marB="0"/>
                </a:tc>
                <a:tc>
                  <a:txBody>
                    <a:bodyPr/>
                    <a:lstStyle/>
                    <a:p>
                      <a:pPr lvl="0" algn="l">
                        <a:lnSpc>
                          <a:spcPct val="100000"/>
                        </a:lnSpc>
                        <a:spcBef>
                          <a:spcPts val="500"/>
                        </a:spcBef>
                        <a:spcAft>
                          <a:spcPts val="1000"/>
                        </a:spcAft>
                      </a:pPr>
                      <a:r>
                        <a:rPr lang="it-IT" sz="1600" b="1">
                          <a:latin typeface="Gill Sans MT" pitchFamily="34"/>
                        </a:rPr>
                        <a:t> -10</a:t>
                      </a:r>
                    </a:p>
                    <a:p>
                      <a:pPr lvl="0" algn="ctr">
                        <a:lnSpc>
                          <a:spcPct val="100000"/>
                        </a:lnSpc>
                        <a:spcBef>
                          <a:spcPts val="500"/>
                        </a:spcBef>
                        <a:spcAft>
                          <a:spcPts val="1000"/>
                        </a:spcAft>
                      </a:pPr>
                      <a:r>
                        <a:rPr lang="it-IT" sz="1600" b="1">
                          <a:latin typeface="Gill Sans MT" pitchFamily="34"/>
                        </a:rPr>
                        <a:t>               -10</a:t>
                      </a:r>
                      <a:endParaRPr lang="it-IT" sz="1600" b="1">
                        <a:latin typeface="Calibri" pitchFamily="34"/>
                        <a:ea typeface="Times New Roman" pitchFamily="18"/>
                        <a:cs typeface="Times New Roman" pitchFamily="18"/>
                      </a:endParaRPr>
                    </a:p>
                  </a:txBody>
                  <a:tcPr marL="68580" marR="68580" marT="0" marB="0"/>
                </a:tc>
                <a:extLst>
                  <a:ext uri="{0D108BD9-81ED-4DB2-BD59-A6C34878D82A}">
                    <a16:rowId xmlns:a16="http://schemas.microsoft.com/office/drawing/2014/main" val="1497170036"/>
                  </a:ext>
                </a:extLst>
              </a:tr>
            </a:tbl>
          </a:graphicData>
        </a:graphic>
      </p:graphicFrame>
      <p:sp>
        <p:nvSpPr>
          <p:cNvPr id="5" name="CasellaDiTesto 9">
            <a:extLst>
              <a:ext uri="{FF2B5EF4-FFF2-40B4-BE49-F238E27FC236}">
                <a16:creationId xmlns:a16="http://schemas.microsoft.com/office/drawing/2014/main" id="{B7FF609F-0A59-E26D-61B2-0CED76B46605}"/>
              </a:ext>
            </a:extLst>
          </p:cNvPr>
          <p:cNvSpPr txBox="1"/>
          <p:nvPr/>
        </p:nvSpPr>
        <p:spPr>
          <a:xfrm>
            <a:off x="507162" y="1825937"/>
            <a:ext cx="11177662"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rPr>
              <a:t>La cooperazione tra i due avversari, come nel dilemma del prigioniero, conduce ad una condizione di equilibrio instabile, che non si mantiene neanche per un breve periodo, nel caso in cui il gioco venga iterato una volta soltanto. </a:t>
            </a:r>
          </a:p>
        </p:txBody>
      </p:sp>
      <p:sp>
        <p:nvSpPr>
          <p:cNvPr id="6" name="Rettangolo con angoli arrotondati 11">
            <a:extLst>
              <a:ext uri="{FF2B5EF4-FFF2-40B4-BE49-F238E27FC236}">
                <a16:creationId xmlns:a16="http://schemas.microsoft.com/office/drawing/2014/main" id="{F40CB95D-31A4-E38F-2857-16FF4E94496A}"/>
              </a:ext>
            </a:extLst>
          </p:cNvPr>
          <p:cNvSpPr/>
          <p:nvPr/>
        </p:nvSpPr>
        <p:spPr>
          <a:xfrm>
            <a:off x="3204642" y="2884182"/>
            <a:ext cx="417094" cy="307174"/>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4472C4">
              <a:alpha val="5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600" b="0" i="1" u="none" strike="noStrike" kern="1200" cap="none" spc="0" baseline="0">
                <a:solidFill>
                  <a:srgbClr val="FFFFFF"/>
                </a:solidFill>
                <a:uFillTx/>
                <a:latin typeface="Calibri"/>
              </a:rPr>
              <a:t>i</a:t>
            </a:r>
          </a:p>
        </p:txBody>
      </p:sp>
      <p:sp>
        <p:nvSpPr>
          <p:cNvPr id="7" name="Rettangolo con angoli arrotondati 12">
            <a:extLst>
              <a:ext uri="{FF2B5EF4-FFF2-40B4-BE49-F238E27FC236}">
                <a16:creationId xmlns:a16="http://schemas.microsoft.com/office/drawing/2014/main" id="{28E4BC1E-57B3-8BCC-3D1B-6EA1FF06E8DB}"/>
              </a:ext>
            </a:extLst>
          </p:cNvPr>
          <p:cNvSpPr/>
          <p:nvPr/>
        </p:nvSpPr>
        <p:spPr>
          <a:xfrm>
            <a:off x="488618" y="4397221"/>
            <a:ext cx="417094" cy="307174"/>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4472C4">
              <a:alpha val="5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600" b="0" i="1" u="none" strike="noStrike" kern="1200" cap="none" spc="0" baseline="0">
                <a:solidFill>
                  <a:srgbClr val="FFFFFF"/>
                </a:solidFill>
                <a:uFillTx/>
                <a:latin typeface="Calibri"/>
              </a:rPr>
              <a:t>j</a:t>
            </a:r>
          </a:p>
        </p:txBody>
      </p:sp>
      <p:sp>
        <p:nvSpPr>
          <p:cNvPr id="8" name="CasellaDiTesto 13">
            <a:extLst>
              <a:ext uri="{FF2B5EF4-FFF2-40B4-BE49-F238E27FC236}">
                <a16:creationId xmlns:a16="http://schemas.microsoft.com/office/drawing/2014/main" id="{A439C736-1B93-0DC3-43F7-FB991AFE2633}"/>
              </a:ext>
            </a:extLst>
          </p:cNvPr>
          <p:cNvSpPr txBox="1"/>
          <p:nvPr/>
        </p:nvSpPr>
        <p:spPr>
          <a:xfrm>
            <a:off x="581183" y="5648011"/>
            <a:ext cx="11029611"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Allora, la soluzione di questo gioco di non-coordinamento, dipende dalla credibilità, di uno dei due giocatori, nel dichiarare la propria intenzione di non sterzare, per poter vincere la sfida. In questo modo, l’altro giocatore si vedrà costretto a sterzare per primo, per evitare di cadere nel dirupo.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name="Slide34">
    <p:spTree>
      <p:nvGrpSpPr>
        <p:cNvPr id="1" name=""/>
        <p:cNvGrpSpPr/>
        <p:nvPr/>
      </p:nvGrpSpPr>
      <p:grpSpPr>
        <a:xfrm>
          <a:off x="0" y="0"/>
          <a:ext cx="0" cy="0"/>
          <a:chOff x="0" y="0"/>
          <a:chExt cx="0" cy="0"/>
        </a:xfrm>
      </p:grpSpPr>
      <p:pic>
        <p:nvPicPr>
          <p:cNvPr id="2" name="Immagine 6">
            <a:extLst>
              <a:ext uri="{FF2B5EF4-FFF2-40B4-BE49-F238E27FC236}">
                <a16:creationId xmlns:a16="http://schemas.microsoft.com/office/drawing/2014/main" id="{EC2C8187-8614-63DD-AE2E-E31B3BFF891A}"/>
              </a:ext>
            </a:extLst>
          </p:cNvPr>
          <p:cNvPicPr>
            <a:picLocks noChangeAspect="1"/>
          </p:cNvPicPr>
          <p:nvPr/>
        </p:nvPicPr>
        <p:blipFill>
          <a:blip r:embed="rId2">
            <a:alphaModFix amt="33000"/>
          </a:blip>
          <a:stretch>
            <a:fillRect/>
          </a:stretch>
        </p:blipFill>
        <p:spPr>
          <a:xfrm>
            <a:off x="0" y="0"/>
            <a:ext cx="12191996" cy="6858000"/>
          </a:xfrm>
          <a:prstGeom prst="rect">
            <a:avLst/>
          </a:prstGeom>
          <a:noFill/>
          <a:ln cap="flat">
            <a:noFill/>
          </a:ln>
        </p:spPr>
      </p:pic>
      <p:sp>
        <p:nvSpPr>
          <p:cNvPr id="3" name="Titolo 1">
            <a:extLst>
              <a:ext uri="{FF2B5EF4-FFF2-40B4-BE49-F238E27FC236}">
                <a16:creationId xmlns:a16="http://schemas.microsoft.com/office/drawing/2014/main" id="{ED455D16-951C-A7D2-9484-9C4B01A988F5}"/>
              </a:ext>
            </a:extLst>
          </p:cNvPr>
          <p:cNvSpPr txBox="1">
            <a:spLocks noGrp="1"/>
          </p:cNvSpPr>
          <p:nvPr>
            <p:ph type="title"/>
          </p:nvPr>
        </p:nvSpPr>
        <p:spPr/>
        <p:txBody>
          <a:bodyPr/>
          <a:lstStyle/>
          <a:p>
            <a:pPr lvl="0"/>
            <a:r>
              <a:rPr lang="it-IT"/>
              <a:t>Realizzazione di un’Applicazione android</a:t>
            </a:r>
          </a:p>
        </p:txBody>
      </p:sp>
      <p:sp>
        <p:nvSpPr>
          <p:cNvPr id="4" name="Segnaposto testo 2">
            <a:extLst>
              <a:ext uri="{FF2B5EF4-FFF2-40B4-BE49-F238E27FC236}">
                <a16:creationId xmlns:a16="http://schemas.microsoft.com/office/drawing/2014/main" id="{38E72DCD-66DA-60E4-BD94-B5323628BB0D}"/>
              </a:ext>
            </a:extLst>
          </p:cNvPr>
          <p:cNvSpPr txBox="1">
            <a:spLocks noGrp="1"/>
          </p:cNvSpPr>
          <p:nvPr>
            <p:ph type="body" idx="1"/>
          </p:nvPr>
        </p:nvSpPr>
        <p:spPr/>
        <p:txBody>
          <a:bodyPr/>
          <a:lstStyle/>
          <a:p>
            <a:pPr lvl="0"/>
            <a:r>
              <a:rPr lang="it-IT"/>
              <a:t>programmazione dei dispositivi mobili</a:t>
            </a:r>
          </a:p>
        </p:txBody>
      </p:sp>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name="Slide51">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C664E7-52DE-3C11-BF7D-0717E0C6377F}"/>
              </a:ext>
            </a:extLst>
          </p:cNvPr>
          <p:cNvSpPr txBox="1">
            <a:spLocks noGrp="1"/>
          </p:cNvSpPr>
          <p:nvPr>
            <p:ph type="title"/>
          </p:nvPr>
        </p:nvSpPr>
        <p:spPr/>
        <p:txBody>
          <a:bodyPr/>
          <a:lstStyle/>
          <a:p>
            <a:pPr lvl="0"/>
            <a:r>
              <a:rPr lang="it-IT"/>
              <a:t>Android os</a:t>
            </a:r>
          </a:p>
        </p:txBody>
      </p:sp>
      <p:sp>
        <p:nvSpPr>
          <p:cNvPr id="3" name="CasellaDiTesto 2">
            <a:extLst>
              <a:ext uri="{FF2B5EF4-FFF2-40B4-BE49-F238E27FC236}">
                <a16:creationId xmlns:a16="http://schemas.microsoft.com/office/drawing/2014/main" id="{ECAA4022-E8D7-E1B3-080F-3FC78C1D1FED}"/>
              </a:ext>
            </a:extLst>
          </p:cNvPr>
          <p:cNvSpPr txBox="1"/>
          <p:nvPr/>
        </p:nvSpPr>
        <p:spPr>
          <a:xfrm>
            <a:off x="582811" y="2079811"/>
            <a:ext cx="9471912"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Android è un sistema operativo open-source, progettato da Google e basato su un kernel </a:t>
            </a:r>
            <a:r>
              <a:rPr lang="it-IT" sz="2000" b="1" i="0" u="none" strike="noStrike" kern="1200" cap="none" spc="0" baseline="0">
                <a:solidFill>
                  <a:srgbClr val="262626"/>
                </a:solidFill>
                <a:uFillTx/>
                <a:latin typeface="Gill Sans MT" pitchFamily="34"/>
              </a:rPr>
              <a:t>Linux</a:t>
            </a:r>
            <a:r>
              <a:rPr lang="it-IT" sz="2000" b="0" i="0" u="none" strike="noStrike" kern="1200" cap="none" spc="0" baseline="0">
                <a:solidFill>
                  <a:srgbClr val="262626"/>
                </a:solidFill>
                <a:uFillTx/>
                <a:latin typeface="Gill Sans MT" pitchFamily="34"/>
              </a:rPr>
              <a:t> (versione 2.6 e 3.0), in cui sono inseriti i driver per il controllo dell’hardware dei dispositivi mobili su cui andrà a girare.</a:t>
            </a:r>
          </a:p>
        </p:txBody>
      </p:sp>
      <p:pic>
        <p:nvPicPr>
          <p:cNvPr id="4" name="Immagine 4">
            <a:extLst>
              <a:ext uri="{FF2B5EF4-FFF2-40B4-BE49-F238E27FC236}">
                <a16:creationId xmlns:a16="http://schemas.microsoft.com/office/drawing/2014/main" id="{61FCBF45-9CDE-1EE7-9046-50DB78784B2D}"/>
              </a:ext>
            </a:extLst>
          </p:cNvPr>
          <p:cNvPicPr>
            <a:picLocks noChangeAspect="1"/>
          </p:cNvPicPr>
          <p:nvPr/>
        </p:nvPicPr>
        <p:blipFill>
          <a:blip r:embed="rId2"/>
          <a:stretch>
            <a:fillRect/>
          </a:stretch>
        </p:blipFill>
        <p:spPr>
          <a:xfrm>
            <a:off x="657645" y="3524591"/>
            <a:ext cx="1228725" cy="1428750"/>
          </a:xfrm>
          <a:prstGeom prst="rect">
            <a:avLst/>
          </a:prstGeom>
          <a:noFill/>
          <a:ln cap="flat">
            <a:noFill/>
          </a:ln>
        </p:spPr>
      </p:pic>
      <p:pic>
        <p:nvPicPr>
          <p:cNvPr id="5" name="Immagine 6">
            <a:extLst>
              <a:ext uri="{FF2B5EF4-FFF2-40B4-BE49-F238E27FC236}">
                <a16:creationId xmlns:a16="http://schemas.microsoft.com/office/drawing/2014/main" id="{E9C5339A-0426-8313-E4E0-DD94AD4B0CF5}"/>
              </a:ext>
            </a:extLst>
          </p:cNvPr>
          <p:cNvPicPr>
            <a:picLocks noChangeAspect="1"/>
          </p:cNvPicPr>
          <p:nvPr/>
        </p:nvPicPr>
        <p:blipFill>
          <a:blip r:embed="rId3"/>
          <a:stretch>
            <a:fillRect/>
          </a:stretch>
        </p:blipFill>
        <p:spPr>
          <a:xfrm>
            <a:off x="10285674" y="2079811"/>
            <a:ext cx="1068924" cy="1068924"/>
          </a:xfrm>
          <a:prstGeom prst="rect">
            <a:avLst/>
          </a:prstGeom>
          <a:noFill/>
          <a:ln cap="flat">
            <a:noFill/>
          </a:ln>
        </p:spPr>
      </p:pic>
      <p:sp>
        <p:nvSpPr>
          <p:cNvPr id="6" name="CasellaDiTesto 7">
            <a:extLst>
              <a:ext uri="{FF2B5EF4-FFF2-40B4-BE49-F238E27FC236}">
                <a16:creationId xmlns:a16="http://schemas.microsoft.com/office/drawing/2014/main" id="{B1AA58AA-3F16-1125-22B0-FF692E4A78D2}"/>
              </a:ext>
            </a:extLst>
          </p:cNvPr>
          <p:cNvSpPr txBox="1"/>
          <p:nvPr/>
        </p:nvSpPr>
        <p:spPr>
          <a:xfrm>
            <a:off x="947135" y="5271762"/>
            <a:ext cx="9107588"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Per sviluppare un’applicazione Android si deve installare il kit di sviluppo o </a:t>
            </a:r>
            <a:r>
              <a:rPr lang="it-IT" sz="2000" b="1" i="0" u="none" strike="noStrike" kern="1200" cap="none" spc="0" baseline="0">
                <a:solidFill>
                  <a:srgbClr val="262626"/>
                </a:solidFill>
                <a:uFillTx/>
                <a:latin typeface="Gill Sans MT" pitchFamily="34"/>
              </a:rPr>
              <a:t>SDK</a:t>
            </a:r>
            <a:r>
              <a:rPr lang="it-IT" sz="2000" b="0" i="0" u="none" strike="noStrike" kern="1200" cap="none" spc="0" baseline="0">
                <a:solidFill>
                  <a:srgbClr val="262626"/>
                </a:solidFill>
                <a:uFillTx/>
                <a:latin typeface="Gill Sans MT" pitchFamily="34"/>
              </a:rPr>
              <a:t>, completo di emulatore AVD, librerie e documentazione ed utilizzare un ambiente di sviluppo, come Android Studio. </a:t>
            </a:r>
          </a:p>
        </p:txBody>
      </p:sp>
      <p:pic>
        <p:nvPicPr>
          <p:cNvPr id="7" name="Immagine 9">
            <a:extLst>
              <a:ext uri="{FF2B5EF4-FFF2-40B4-BE49-F238E27FC236}">
                <a16:creationId xmlns:a16="http://schemas.microsoft.com/office/drawing/2014/main" id="{EFC59EF5-382C-92F9-3369-52570BAB5388}"/>
              </a:ext>
            </a:extLst>
          </p:cNvPr>
          <p:cNvPicPr>
            <a:picLocks noChangeAspect="1"/>
          </p:cNvPicPr>
          <p:nvPr/>
        </p:nvPicPr>
        <p:blipFill>
          <a:blip r:embed="rId4"/>
          <a:stretch>
            <a:fillRect/>
          </a:stretch>
        </p:blipFill>
        <p:spPr>
          <a:xfrm>
            <a:off x="10143567" y="5038225"/>
            <a:ext cx="1299883" cy="1299883"/>
          </a:xfrm>
          <a:prstGeom prst="rect">
            <a:avLst/>
          </a:prstGeom>
          <a:noFill/>
          <a:ln cap="flat">
            <a:noFill/>
          </a:ln>
        </p:spPr>
      </p:pic>
      <p:sp>
        <p:nvSpPr>
          <p:cNvPr id="8" name="CasellaDiTesto 10">
            <a:extLst>
              <a:ext uri="{FF2B5EF4-FFF2-40B4-BE49-F238E27FC236}">
                <a16:creationId xmlns:a16="http://schemas.microsoft.com/office/drawing/2014/main" id="{F96C90C7-40F7-E3DD-67C0-1DC4C99B554A}"/>
              </a:ext>
            </a:extLst>
          </p:cNvPr>
          <p:cNvSpPr txBox="1"/>
          <p:nvPr/>
        </p:nvSpPr>
        <p:spPr>
          <a:xfrm>
            <a:off x="2266020" y="3675787"/>
            <a:ext cx="9088587"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L’architettura, la cui base è costituita dal kernel e da una libreria fondamentale, prevede la presenza di una macchina virtuale, la </a:t>
            </a:r>
            <a:r>
              <a:rPr lang="it-IT" sz="2000" b="1" i="0" u="none" strike="noStrike" kern="1200" cap="none" spc="0" baseline="0">
                <a:solidFill>
                  <a:srgbClr val="262626"/>
                </a:solidFill>
                <a:uFillTx/>
                <a:latin typeface="Gill Sans MT" pitchFamily="34"/>
              </a:rPr>
              <a:t>Dalvik Virtual Machine</a:t>
            </a:r>
            <a:r>
              <a:rPr lang="it-IT" sz="2000" b="0" i="0" u="none" strike="noStrike" kern="1200" cap="none" spc="0" baseline="0">
                <a:solidFill>
                  <a:srgbClr val="262626"/>
                </a:solidFill>
                <a:uFillTx/>
                <a:latin typeface="Gill Sans MT" pitchFamily="34"/>
              </a:rPr>
              <a:t> (simile alla JVM) che esegue del codice scritto in DEX, ovvero Dalvik Executable.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5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8F2D7B-0F52-B0B3-F080-DC4E4B0C7EE3}"/>
              </a:ext>
            </a:extLst>
          </p:cNvPr>
          <p:cNvSpPr txBox="1">
            <a:spLocks noGrp="1"/>
          </p:cNvSpPr>
          <p:nvPr>
            <p:ph type="title"/>
          </p:nvPr>
        </p:nvSpPr>
        <p:spPr/>
        <p:txBody>
          <a:bodyPr/>
          <a:lstStyle/>
          <a:p>
            <a:pPr lvl="0"/>
            <a:r>
              <a:rPr lang="it-IT"/>
              <a:t>Introduzione al Gioco</a:t>
            </a:r>
          </a:p>
        </p:txBody>
      </p:sp>
      <p:pic>
        <p:nvPicPr>
          <p:cNvPr id="3" name="Immagine 3">
            <a:extLst>
              <a:ext uri="{FF2B5EF4-FFF2-40B4-BE49-F238E27FC236}">
                <a16:creationId xmlns:a16="http://schemas.microsoft.com/office/drawing/2014/main" id="{17886E74-1C4D-D79D-65E5-ACF28A76460A}"/>
              </a:ext>
            </a:extLst>
          </p:cNvPr>
          <p:cNvPicPr>
            <a:picLocks noChangeAspect="1"/>
          </p:cNvPicPr>
          <p:nvPr/>
        </p:nvPicPr>
        <p:blipFill>
          <a:blip r:embed="rId2"/>
          <a:stretch>
            <a:fillRect/>
          </a:stretch>
        </p:blipFill>
        <p:spPr>
          <a:xfrm>
            <a:off x="7582186" y="2153466"/>
            <a:ext cx="4023323" cy="2754227"/>
          </a:xfrm>
          <a:prstGeom prst="rect">
            <a:avLst/>
          </a:prstGeom>
          <a:gradFill>
            <a:gsLst>
              <a:gs pos="0">
                <a:srgbClr val="454545"/>
              </a:gs>
              <a:gs pos="100000">
                <a:srgbClr val="000000"/>
              </a:gs>
            </a:gsLst>
            <a:lin ang="5400000"/>
          </a:gradFill>
          <a:ln cap="flat">
            <a:noFill/>
          </a:ln>
          <a:effectLst>
            <a:outerShdw dist="19046" dir="5400000" algn="tl">
              <a:srgbClr val="000000">
                <a:alpha val="63000"/>
              </a:srgbClr>
            </a:outerShdw>
          </a:effectLst>
        </p:spPr>
      </p:pic>
      <p:sp>
        <p:nvSpPr>
          <p:cNvPr id="4" name="CasellaDiTesto 6">
            <a:extLst>
              <a:ext uri="{FF2B5EF4-FFF2-40B4-BE49-F238E27FC236}">
                <a16:creationId xmlns:a16="http://schemas.microsoft.com/office/drawing/2014/main" id="{F2467F5C-E3C7-658E-A008-A0671B1BCA50}"/>
              </a:ext>
            </a:extLst>
          </p:cNvPr>
          <p:cNvSpPr txBox="1"/>
          <p:nvPr/>
        </p:nvSpPr>
        <p:spPr>
          <a:xfrm>
            <a:off x="575898" y="2305613"/>
            <a:ext cx="6703448" cy="224677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Il progetto di questa applicazione Android è ispirato al videogioco </a:t>
            </a:r>
            <a:r>
              <a:rPr lang="it-IT" sz="2000" b="0" i="0" u="none" strike="noStrike" kern="1200" cap="none" spc="0" baseline="0">
                <a:solidFill>
                  <a:srgbClr val="262626"/>
                </a:solidFill>
                <a:uFillTx/>
                <a:latin typeface="Gill Sans MT" pitchFamily="34"/>
                <a:ea typeface="Times New Roman" pitchFamily="18"/>
              </a:rPr>
              <a:t>“</a:t>
            </a:r>
            <a:r>
              <a:rPr lang="it-IT" sz="2000" b="1" i="0" u="none" strike="noStrike" kern="1200" cap="none" spc="0" baseline="0">
                <a:solidFill>
                  <a:srgbClr val="262626"/>
                </a:solidFill>
                <a:uFillTx/>
                <a:latin typeface="Gill Sans MT" pitchFamily="34"/>
                <a:ea typeface="Times New Roman" pitchFamily="18"/>
              </a:rPr>
              <a:t>Hunt the Wumpus</a:t>
            </a:r>
            <a:r>
              <a:rPr lang="it-IT" sz="2000" b="0" i="0" u="none" strike="noStrike" kern="1200" cap="none" spc="0" baseline="0">
                <a:solidFill>
                  <a:srgbClr val="262626"/>
                </a:solidFill>
                <a:uFillTx/>
                <a:latin typeface="Gill Sans MT" pitchFamily="34"/>
                <a:ea typeface="Times New Roman" pitchFamily="18"/>
              </a:rPr>
              <a:t>”, realizzato da Gregory </a:t>
            </a:r>
            <a:r>
              <a:rPr lang="it-IT" sz="2000" b="1" i="0" u="none" strike="noStrike" kern="1200" cap="none" spc="0" baseline="0">
                <a:solidFill>
                  <a:srgbClr val="262626"/>
                </a:solidFill>
                <a:uFillTx/>
                <a:latin typeface="Gill Sans MT" pitchFamily="34"/>
                <a:ea typeface="Times New Roman" pitchFamily="18"/>
              </a:rPr>
              <a:t>Yob</a:t>
            </a:r>
            <a:r>
              <a:rPr lang="it-IT" sz="2000" b="0" i="0" u="none" strike="noStrike" kern="1200" cap="none" spc="0" baseline="0">
                <a:solidFill>
                  <a:srgbClr val="262626"/>
                </a:solidFill>
                <a:uFillTx/>
                <a:latin typeface="Gill Sans MT" pitchFamily="34"/>
                <a:ea typeface="Times New Roman" pitchFamily="18"/>
              </a:rPr>
              <a:t>, nel 1972.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2000" b="0" i="0" u="none" strike="noStrike" kern="1200" cap="none" spc="0" baseline="0">
              <a:solidFill>
                <a:srgbClr val="262626"/>
              </a:solidFill>
              <a:uFillTx/>
              <a:latin typeface="Gill Sans MT" pitchFamily="34"/>
              <a:ea typeface="Times New Roman" pitchFamily="1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È un gioco di avventura che si svolge in un labirinto, generato in maniera casuale e costituito da una serie di stanze, comunicanti se adiacenti.</a:t>
            </a:r>
          </a:p>
        </p:txBody>
      </p:sp>
      <p:sp>
        <p:nvSpPr>
          <p:cNvPr id="5" name="CasellaDiTesto 7">
            <a:extLst>
              <a:ext uri="{FF2B5EF4-FFF2-40B4-BE49-F238E27FC236}">
                <a16:creationId xmlns:a16="http://schemas.microsoft.com/office/drawing/2014/main" id="{356DA87D-E13C-0CB5-20DB-5975C524F790}"/>
              </a:ext>
            </a:extLst>
          </p:cNvPr>
          <p:cNvSpPr txBox="1"/>
          <p:nvPr/>
        </p:nvSpPr>
        <p:spPr>
          <a:xfrm>
            <a:off x="575898" y="5066882"/>
            <a:ext cx="11029611" cy="163121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Il giocatore interpreta il ruolo di un </a:t>
            </a:r>
            <a:r>
              <a:rPr lang="it-IT" sz="2000" b="1" i="0" u="none" strike="noStrike" kern="1200" cap="none" spc="0" baseline="0">
                <a:solidFill>
                  <a:srgbClr val="262626"/>
                </a:solidFill>
                <a:uFillTx/>
                <a:latin typeface="Gill Sans MT" pitchFamily="34"/>
              </a:rPr>
              <a:t>cacciatore</a:t>
            </a:r>
            <a:r>
              <a:rPr lang="it-IT" sz="2000" b="0" i="0" u="none" strike="noStrike" kern="1200" cap="none" spc="0" baseline="0">
                <a:solidFill>
                  <a:srgbClr val="262626"/>
                </a:solidFill>
                <a:uFillTx/>
                <a:latin typeface="Gill Sans MT" pitchFamily="34"/>
              </a:rPr>
              <a:t> che, </a:t>
            </a:r>
            <a:r>
              <a:rPr lang="it-IT" sz="2000" b="0" i="0" u="none" strike="noStrike" kern="1200" cap="none" spc="0" baseline="0">
                <a:solidFill>
                  <a:srgbClr val="262626"/>
                </a:solidFill>
                <a:uFillTx/>
                <a:latin typeface="Gill Sans MT" pitchFamily="34"/>
                <a:ea typeface="Times New Roman" pitchFamily="18"/>
              </a:rPr>
              <a:t>durante l’esplorazione del dungeon</a:t>
            </a:r>
            <a:r>
              <a:rPr lang="it-IT" sz="2000" b="0" i="1" u="none" strike="noStrike" kern="1200" cap="none" spc="0" baseline="0">
                <a:solidFill>
                  <a:srgbClr val="262626"/>
                </a:solidFill>
                <a:uFillTx/>
                <a:latin typeface="Gill Sans MT" pitchFamily="34"/>
                <a:ea typeface="Times New Roman" pitchFamily="18"/>
              </a:rPr>
              <a:t>, </a:t>
            </a:r>
            <a:r>
              <a:rPr lang="it-IT" sz="2000" b="0" i="0" u="none" strike="noStrike" kern="1200" cap="none" spc="0" baseline="0">
                <a:solidFill>
                  <a:srgbClr val="262626"/>
                </a:solidFill>
                <a:uFillTx/>
                <a:latin typeface="Gill Sans MT" pitchFamily="34"/>
                <a:ea typeface="Times New Roman" pitchFamily="18"/>
              </a:rPr>
              <a:t>dovrà sopravvivere alle insidie disseminate lungo il percorso e cercare di individuare la tana del mostro, il </a:t>
            </a:r>
            <a:r>
              <a:rPr lang="it-IT" sz="2000" b="1" i="0" u="none" strike="noStrike" kern="1200" cap="none" spc="0" baseline="0">
                <a:solidFill>
                  <a:srgbClr val="262626"/>
                </a:solidFill>
                <a:uFillTx/>
                <a:latin typeface="Gill Sans MT" pitchFamily="34"/>
                <a:ea typeface="Times New Roman" pitchFamily="18"/>
              </a:rPr>
              <a:t>Wumpus</a:t>
            </a:r>
            <a:r>
              <a:rPr lang="it-IT" sz="2000" b="0" i="0" u="none" strike="noStrike" kern="1200" cap="none" spc="0" baseline="0">
                <a:solidFill>
                  <a:srgbClr val="262626"/>
                </a:solidFill>
                <a:uFillTx/>
                <a:latin typeface="Gill Sans MT" pitchFamily="34"/>
                <a:ea typeface="Times New Roman" pitchFamily="18"/>
              </a:rPr>
              <a:t>, senza rivelargli la propria presenza.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L’obiettivo del cacciatore, è infatti, quello di cercare di uccidere il mostro con l’unica freccia di cui dispone.</a:t>
            </a:r>
            <a:endParaRPr lang="it-IT" sz="2000" b="0" i="0" u="none" strike="noStrike" kern="1200" cap="none" spc="0" baseline="0">
              <a:solidFill>
                <a:srgbClr val="262626"/>
              </a:solidFill>
              <a:uFillTx/>
              <a:latin typeface="Gill Sans MT" pitchFamily="3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7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50FF35-997B-34FF-80D4-6ACB9C663D92}"/>
              </a:ext>
            </a:extLst>
          </p:cNvPr>
          <p:cNvSpPr txBox="1">
            <a:spLocks noGrp="1"/>
          </p:cNvSpPr>
          <p:nvPr>
            <p:ph type="title"/>
          </p:nvPr>
        </p:nvSpPr>
        <p:spPr/>
        <p:txBody>
          <a:bodyPr/>
          <a:lstStyle/>
          <a:p>
            <a:pPr lvl="0"/>
            <a:r>
              <a:rPr lang="it-IT"/>
              <a:t>Regole del gioco</a:t>
            </a:r>
          </a:p>
        </p:txBody>
      </p:sp>
      <p:sp>
        <p:nvSpPr>
          <p:cNvPr id="3" name="CasellaDiTesto 3">
            <a:extLst>
              <a:ext uri="{FF2B5EF4-FFF2-40B4-BE49-F238E27FC236}">
                <a16:creationId xmlns:a16="http://schemas.microsoft.com/office/drawing/2014/main" id="{CC13979F-D042-E7F9-54D6-84D893A918EE}"/>
              </a:ext>
            </a:extLst>
          </p:cNvPr>
          <p:cNvSpPr txBox="1"/>
          <p:nvPr/>
        </p:nvSpPr>
        <p:spPr>
          <a:xfrm>
            <a:off x="575898" y="1990164"/>
            <a:ext cx="11029611" cy="47089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rPr>
              <a:t>Rispetto al gioco originale, la versione che è stata realizzata, oltre all’assenza dei super-pipistrelli, prevede delle differenze per quanto riguarda la modalità di gioco.</a:t>
            </a:r>
          </a:p>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rPr>
              <a:t>Il giocatore, infatti, può decidere che ruolo interpretare nella storia, scegliendo se impersonare il cacciatore e quindi avere come obiettivo quello di trovare il tesoro nascosto del mostro, oppure se prendere le parti del Wumpus e cercare di sopravvivere a questa caccia spietata, trovando una via di fuga che lo conduca fuori dal labirinto.</a:t>
            </a:r>
          </a:p>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rPr>
              <a:t>Qualunque sia il ruolo scelto, la partita termina se il giocatore muore, sia che cada nel pozzo o che venga ucciso dal mostro, nel caso del cacciatore, sia che venga catturato da una trappola o che venga colpito dal cacciatore, nel caso del Wumpus.</a:t>
            </a:r>
          </a:p>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endParaRPr lang="it-IT" sz="2000" b="0" i="0" u="none" strike="noStrike" kern="1200" cap="none" spc="0" baseline="0" dirty="0">
              <a:solidFill>
                <a:srgbClr val="262626"/>
              </a:solidFill>
              <a:uFillTx/>
              <a:latin typeface="Gill Sans MT" pitchFamily="34"/>
              <a:ea typeface="Times New Roman" pitchFamily="18"/>
            </a:endParaRPr>
          </a:p>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rPr>
              <a:t>Per quanto riguarda lo scenario in cui si può muovere il giocatore, nella versione originale questo era costituito da una serie di caverne misteriose collegate tra loro, mentre, nella versione del progetto trattato in questo elaborato l’ambientazione è rappresentata da una foresta fitta dai percorsi intricati.</a:t>
            </a:r>
            <a:endParaRPr lang="it-IT" sz="2400" b="0" i="0" u="none" strike="noStrike" kern="1200" cap="none" spc="0" baseline="0" dirty="0">
              <a:solidFill>
                <a:srgbClr val="262626"/>
              </a:solidFill>
              <a:uFillTx/>
              <a:latin typeface="Gill Sans MT" pitchFamily="3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66">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D8A969-5032-2149-3BD3-0870E198D04C}"/>
              </a:ext>
            </a:extLst>
          </p:cNvPr>
          <p:cNvSpPr txBox="1">
            <a:spLocks noGrp="1"/>
          </p:cNvSpPr>
          <p:nvPr>
            <p:ph type="title"/>
          </p:nvPr>
        </p:nvSpPr>
        <p:spPr/>
        <p:txBody>
          <a:bodyPr/>
          <a:lstStyle/>
          <a:p>
            <a:pPr lvl="0"/>
            <a:r>
              <a:rPr lang="it-IT"/>
              <a:t>Specifiche progettuali</a:t>
            </a:r>
          </a:p>
        </p:txBody>
      </p:sp>
      <p:sp>
        <p:nvSpPr>
          <p:cNvPr id="3" name="CasellaDiTesto 2">
            <a:extLst>
              <a:ext uri="{FF2B5EF4-FFF2-40B4-BE49-F238E27FC236}">
                <a16:creationId xmlns:a16="http://schemas.microsoft.com/office/drawing/2014/main" id="{1CD123C6-4CA8-D2F6-1999-3A7BEEFF8604}"/>
              </a:ext>
            </a:extLst>
          </p:cNvPr>
          <p:cNvSpPr txBox="1"/>
          <p:nvPr/>
        </p:nvSpPr>
        <p:spPr>
          <a:xfrm>
            <a:off x="575898" y="2077443"/>
            <a:ext cx="10884660" cy="255454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La versione del gioco di Yob realizzata come progetto è stata ideata ed implementata per interezza in Java, utilizzando la versione 8 della JDK.</a:t>
            </a:r>
          </a:p>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Dopo averla testata e resa giocabile dall’utente ricevendo degli input testuali da console, è stata creata una libreria che ne racchiudesse le funzionalità, affinché andasse a costituire il back-end di quella che sarebbe stata l’implementazione dell’applicazione Android vera e propria, provvista di grafica e progettata per dispositivi mobili dotati di questo sistema operativo.</a:t>
            </a:r>
          </a:p>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Il kit di sviluppo utilizzato per il front-end è la versione12 di Android.</a:t>
            </a:r>
          </a:p>
        </p:txBody>
      </p:sp>
      <p:pic>
        <p:nvPicPr>
          <p:cNvPr id="4" name="Immagine 4">
            <a:extLst>
              <a:ext uri="{FF2B5EF4-FFF2-40B4-BE49-F238E27FC236}">
                <a16:creationId xmlns:a16="http://schemas.microsoft.com/office/drawing/2014/main" id="{15D619C6-D036-BAE5-9413-409829701797}"/>
              </a:ext>
            </a:extLst>
          </p:cNvPr>
          <p:cNvPicPr>
            <a:picLocks noChangeAspect="1"/>
          </p:cNvPicPr>
          <p:nvPr/>
        </p:nvPicPr>
        <p:blipFill>
          <a:blip r:embed="rId2"/>
          <a:stretch>
            <a:fillRect/>
          </a:stretch>
        </p:blipFill>
        <p:spPr>
          <a:xfrm>
            <a:off x="9502591" y="4631993"/>
            <a:ext cx="1582268" cy="1582268"/>
          </a:xfrm>
          <a:prstGeom prst="rect">
            <a:avLst/>
          </a:prstGeom>
          <a:solidFill>
            <a:srgbClr val="EDEDED"/>
          </a:solidFill>
          <a:ln w="88897" cap="sq">
            <a:solidFill>
              <a:srgbClr val="FFFFFF"/>
            </a:solidFill>
            <a:prstDash val="solid"/>
            <a:miter/>
          </a:ln>
          <a:effectLst>
            <a:outerShdw dist="18004" dir="5400000" algn="tl">
              <a:srgbClr val="000000">
                <a:alpha val="40000"/>
              </a:srgbClr>
            </a:outerShdw>
          </a:effectLst>
        </p:spPr>
      </p:pic>
      <p:sp>
        <p:nvSpPr>
          <p:cNvPr id="5" name="CasellaDiTesto 5">
            <a:extLst>
              <a:ext uri="{FF2B5EF4-FFF2-40B4-BE49-F238E27FC236}">
                <a16:creationId xmlns:a16="http://schemas.microsoft.com/office/drawing/2014/main" id="{DAB80517-6128-7926-52E1-AE12DCA494DA}"/>
              </a:ext>
            </a:extLst>
          </p:cNvPr>
          <p:cNvSpPr txBox="1"/>
          <p:nvPr/>
        </p:nvSpPr>
        <p:spPr>
          <a:xfrm>
            <a:off x="575898" y="5420462"/>
            <a:ext cx="8771153"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Il nome dell’applicazione è “</a:t>
            </a:r>
            <a:r>
              <a:rPr lang="it-IT" sz="2000" b="1" i="0" u="none" strike="noStrike" kern="1200" cap="none" spc="0" baseline="0">
                <a:solidFill>
                  <a:srgbClr val="262626"/>
                </a:solidFill>
                <a:uFillTx/>
                <a:latin typeface="Gill Sans MT" pitchFamily="34"/>
                <a:ea typeface="Times New Roman" pitchFamily="18"/>
              </a:rPr>
              <a:t>Wumpus World Game</a:t>
            </a:r>
            <a:r>
              <a:rPr lang="it-IT" sz="2000" b="0" i="0" u="none" strike="noStrike" kern="1200" cap="none" spc="0" baseline="0">
                <a:solidFill>
                  <a:srgbClr val="262626"/>
                </a:solidFill>
                <a:uFillTx/>
                <a:latin typeface="Gill Sans MT" pitchFamily="34"/>
                <a:ea typeface="Times New Roman" pitchFamily="18"/>
              </a:rPr>
              <a:t>”, o “Il mondo del Wumpus”, in base alla lingua predefinita del dispositivo in uso.</a:t>
            </a:r>
            <a:endParaRPr lang="it-IT" sz="2000" b="0" i="0" u="none" strike="noStrike" kern="1200" cap="none" spc="0" baseline="0">
              <a:solidFill>
                <a:srgbClr val="262626"/>
              </a:solidFill>
              <a:uFillTx/>
              <a:latin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6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196533-8BB4-A756-5AE5-74AD1B87A06E}"/>
              </a:ext>
            </a:extLst>
          </p:cNvPr>
          <p:cNvSpPr txBox="1">
            <a:spLocks noGrp="1"/>
          </p:cNvSpPr>
          <p:nvPr>
            <p:ph type="title"/>
          </p:nvPr>
        </p:nvSpPr>
        <p:spPr/>
        <p:txBody>
          <a:bodyPr/>
          <a:lstStyle/>
          <a:p>
            <a:pPr lvl="0"/>
            <a:r>
              <a:rPr lang="it-IT"/>
              <a:t>Modalità di gioco</a:t>
            </a:r>
          </a:p>
        </p:txBody>
      </p:sp>
      <p:grpSp>
        <p:nvGrpSpPr>
          <p:cNvPr id="3" name="Gruppo 12">
            <a:extLst>
              <a:ext uri="{FF2B5EF4-FFF2-40B4-BE49-F238E27FC236}">
                <a16:creationId xmlns:a16="http://schemas.microsoft.com/office/drawing/2014/main" id="{0129D92A-5A68-9E7D-4907-CF70660EEE5C}"/>
              </a:ext>
            </a:extLst>
          </p:cNvPr>
          <p:cNvGrpSpPr/>
          <p:nvPr/>
        </p:nvGrpSpPr>
        <p:grpSpPr>
          <a:xfrm>
            <a:off x="2705023" y="3425104"/>
            <a:ext cx="6771352" cy="1903378"/>
            <a:chOff x="2705023" y="3425104"/>
            <a:chExt cx="6771352" cy="1903378"/>
          </a:xfrm>
        </p:grpSpPr>
        <p:sp>
          <p:nvSpPr>
            <p:cNvPr id="4" name="Rettangolo con angoli arrotondati 5">
              <a:extLst>
                <a:ext uri="{FF2B5EF4-FFF2-40B4-BE49-F238E27FC236}">
                  <a16:creationId xmlns:a16="http://schemas.microsoft.com/office/drawing/2014/main" id="{5FE85E52-6FE7-A12E-43D5-52A00D5E9580}"/>
                </a:ext>
              </a:extLst>
            </p:cNvPr>
            <p:cNvSpPr/>
            <p:nvPr/>
          </p:nvSpPr>
          <p:spPr>
            <a:xfrm>
              <a:off x="2970547" y="3425104"/>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Modalità di gioco</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0" cap="none" spc="0" baseline="0">
                  <a:solidFill>
                    <a:srgbClr val="FFFFFF"/>
                  </a:solidFill>
                  <a:uFillTx/>
                  <a:latin typeface="Gill Sans MT" pitchFamily="34"/>
                </a:rPr>
                <a:t>INTERATTIVA</a:t>
              </a:r>
              <a:endParaRPr lang="it-IT" sz="1800" b="0" i="0" u="none" strike="noStrike" kern="1200" cap="none" spc="0" baseline="0">
                <a:solidFill>
                  <a:srgbClr val="FFFFFF"/>
                </a:solidFill>
                <a:uFillTx/>
                <a:latin typeface="Gill Sans MT" pitchFamily="34"/>
              </a:endParaRPr>
            </a:p>
          </p:txBody>
        </p:sp>
        <p:sp>
          <p:nvSpPr>
            <p:cNvPr id="5" name="Rettangolo con angoli arrotondati 5">
              <a:extLst>
                <a:ext uri="{FF2B5EF4-FFF2-40B4-BE49-F238E27FC236}">
                  <a16:creationId xmlns:a16="http://schemas.microsoft.com/office/drawing/2014/main" id="{6E23E4CC-1282-1ACB-FDD0-C804A54BF543}"/>
                </a:ext>
              </a:extLst>
            </p:cNvPr>
            <p:cNvSpPr/>
            <p:nvPr/>
          </p:nvSpPr>
          <p:spPr>
            <a:xfrm>
              <a:off x="6739091" y="3425104"/>
              <a:ext cx="2158331" cy="914400"/>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03864"/>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Modalità di gioco</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0" cap="none" spc="0" baseline="0">
                  <a:solidFill>
                    <a:srgbClr val="FFFFFF"/>
                  </a:solidFill>
                  <a:uFillTx/>
                  <a:latin typeface="Gill Sans MT" pitchFamily="34"/>
                </a:rPr>
                <a:t>AUTOMATICA</a:t>
              </a:r>
              <a:endParaRPr lang="it-IT" sz="1800" b="0" i="0" u="none" strike="noStrike" kern="1200" cap="none" spc="0" baseline="0">
                <a:solidFill>
                  <a:srgbClr val="FFFFFF"/>
                </a:solidFill>
                <a:uFillTx/>
                <a:latin typeface="Gill Sans MT" pitchFamily="34"/>
              </a:endParaRPr>
            </a:p>
          </p:txBody>
        </p:sp>
        <p:sp>
          <p:nvSpPr>
            <p:cNvPr id="6" name="Rettangolo con angoli arrotondati 5">
              <a:extLst>
                <a:ext uri="{FF2B5EF4-FFF2-40B4-BE49-F238E27FC236}">
                  <a16:creationId xmlns:a16="http://schemas.microsoft.com/office/drawing/2014/main" id="{199AD23D-3F13-5E9D-EC63-4729D8AFC2EC}"/>
                </a:ext>
              </a:extLst>
            </p:cNvPr>
            <p:cNvSpPr/>
            <p:nvPr/>
          </p:nvSpPr>
          <p:spPr>
            <a:xfrm>
              <a:off x="2705023" y="4877007"/>
              <a:ext cx="2689378" cy="451475"/>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4472C4">
                <a:alpha val="50000"/>
              </a:srgbClr>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Utente dell’applicazione</a:t>
              </a:r>
              <a:endParaRPr lang="it-IT" sz="1800" b="0" i="0" u="none" strike="noStrike" kern="1200" cap="none" spc="0" baseline="0">
                <a:solidFill>
                  <a:srgbClr val="FFFFFF"/>
                </a:solidFill>
                <a:uFillTx/>
                <a:latin typeface="Gill Sans MT" pitchFamily="34"/>
              </a:endParaRPr>
            </a:p>
          </p:txBody>
        </p:sp>
        <p:sp>
          <p:nvSpPr>
            <p:cNvPr id="7" name="Rettangolo con angoli arrotondati 5">
              <a:extLst>
                <a:ext uri="{FF2B5EF4-FFF2-40B4-BE49-F238E27FC236}">
                  <a16:creationId xmlns:a16="http://schemas.microsoft.com/office/drawing/2014/main" id="{F816166C-387A-9EAC-6FF7-E3860942D8E2}"/>
                </a:ext>
              </a:extLst>
            </p:cNvPr>
            <p:cNvSpPr/>
            <p:nvPr/>
          </p:nvSpPr>
          <p:spPr>
            <a:xfrm>
              <a:off x="6160139" y="4877007"/>
              <a:ext cx="3316236" cy="451475"/>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4472C4">
                <a:alpha val="50000"/>
              </a:srgbClr>
            </a:soli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pitchFamily="34"/>
                </a:rPr>
                <a:t>Agente basato su conoscenza</a:t>
              </a:r>
              <a:endParaRPr lang="it-IT" sz="1800" b="0" i="0" u="none" strike="noStrike" kern="1200" cap="none" spc="0" baseline="0">
                <a:solidFill>
                  <a:srgbClr val="FFFFFF"/>
                </a:solidFill>
                <a:uFillTx/>
                <a:latin typeface="Gill Sans MT" pitchFamily="34"/>
              </a:endParaRPr>
            </a:p>
          </p:txBody>
        </p:sp>
        <p:cxnSp>
          <p:nvCxnSpPr>
            <p:cNvPr id="8" name="Connettore 2 7">
              <a:extLst>
                <a:ext uri="{FF2B5EF4-FFF2-40B4-BE49-F238E27FC236}">
                  <a16:creationId xmlns:a16="http://schemas.microsoft.com/office/drawing/2014/main" id="{C0A83E74-493A-0395-79BE-1DB08ADBC2CE}"/>
                </a:ext>
              </a:extLst>
            </p:cNvPr>
            <p:cNvCxnSpPr>
              <a:stCxn id="4" idx="2"/>
              <a:endCxn id="6" idx="0"/>
            </p:cNvCxnSpPr>
            <p:nvPr/>
          </p:nvCxnSpPr>
          <p:spPr>
            <a:xfrm flipH="1">
              <a:off x="4049712" y="4339504"/>
              <a:ext cx="1" cy="537503"/>
            </a:xfrm>
            <a:prstGeom prst="straightConnector1">
              <a:avLst/>
            </a:prstGeom>
            <a:noFill/>
            <a:ln w="12701" cap="flat">
              <a:solidFill>
                <a:srgbClr val="000000"/>
              </a:solidFill>
              <a:prstDash val="solid"/>
              <a:miter/>
              <a:tailEnd type="arrow"/>
            </a:ln>
          </p:spPr>
        </p:cxnSp>
        <p:cxnSp>
          <p:nvCxnSpPr>
            <p:cNvPr id="9" name="Connettore 2 10">
              <a:extLst>
                <a:ext uri="{FF2B5EF4-FFF2-40B4-BE49-F238E27FC236}">
                  <a16:creationId xmlns:a16="http://schemas.microsoft.com/office/drawing/2014/main" id="{2A18EA58-4A77-893E-BC55-BE350A4E7FA5}"/>
                </a:ext>
              </a:extLst>
            </p:cNvPr>
            <p:cNvCxnSpPr>
              <a:stCxn id="5" idx="2"/>
              <a:endCxn id="7" idx="0"/>
            </p:cNvCxnSpPr>
            <p:nvPr/>
          </p:nvCxnSpPr>
          <p:spPr>
            <a:xfrm>
              <a:off x="7818257" y="4339504"/>
              <a:ext cx="0" cy="537503"/>
            </a:xfrm>
            <a:prstGeom prst="straightConnector1">
              <a:avLst/>
            </a:prstGeom>
            <a:noFill/>
            <a:ln w="12701" cap="flat">
              <a:solidFill>
                <a:srgbClr val="000000"/>
              </a:solidFill>
              <a:prstDash val="solid"/>
              <a:miter/>
              <a:tailEnd type="arrow"/>
            </a:ln>
          </p:spPr>
        </p:cxnSp>
      </p:grpSp>
      <p:sp>
        <p:nvSpPr>
          <p:cNvPr id="10" name="CasellaDiTesto 9">
            <a:extLst>
              <a:ext uri="{FF2B5EF4-FFF2-40B4-BE49-F238E27FC236}">
                <a16:creationId xmlns:a16="http://schemas.microsoft.com/office/drawing/2014/main" id="{F52FE349-0AE8-4C7F-886C-386521A1CE75}"/>
              </a:ext>
            </a:extLst>
          </p:cNvPr>
          <p:cNvSpPr txBox="1"/>
          <p:nvPr/>
        </p:nvSpPr>
        <p:spPr>
          <a:xfrm>
            <a:off x="575898" y="2063709"/>
            <a:ext cx="11029611"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Oltre alla possibilità di scegliere che ruolo avere nel gioco, l’utente potrà decidere se muovere direttamente il PG oppure affidare la risoluzione della sessione avviata ad un giocatore automatico, costituito da un agente software basato su conoscenza.</a:t>
            </a:r>
            <a:endParaRPr lang="it-IT" sz="2000" b="0" i="0" u="none" strike="noStrike" kern="1200" cap="none" spc="0" baseline="0">
              <a:solidFill>
                <a:srgbClr val="262626"/>
              </a:solidFill>
              <a:uFillTx/>
              <a:latin typeface="Gill Sans MT" pitchFamily="34"/>
            </a:endParaRPr>
          </a:p>
        </p:txBody>
      </p:sp>
      <p:sp>
        <p:nvSpPr>
          <p:cNvPr id="11" name="CasellaDiTesto 10">
            <a:extLst>
              <a:ext uri="{FF2B5EF4-FFF2-40B4-BE49-F238E27FC236}">
                <a16:creationId xmlns:a16="http://schemas.microsoft.com/office/drawing/2014/main" id="{ADAA35E5-587C-D348-9B3D-21A867ADD81F}"/>
              </a:ext>
            </a:extLst>
          </p:cNvPr>
          <p:cNvSpPr txBox="1"/>
          <p:nvPr/>
        </p:nvSpPr>
        <p:spPr>
          <a:xfrm>
            <a:off x="575898" y="5620515"/>
            <a:ext cx="11029611"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A prescindere dalla scelta del ruolo e della modalità di gioco, il PG sarà quello che potrà muoversi sulla mappa di gioco, mentre il nemico rappresenterà un NPG, cioè un personaggio non giocabile, che manterrà fissa la sua posizione, per tutta la durata della sessione di gioco.</a:t>
            </a:r>
            <a:endParaRPr lang="it-IT" sz="2000" b="0" i="0" u="none" strike="noStrike" kern="1200" cap="none" spc="0" baseline="0">
              <a:solidFill>
                <a:srgbClr val="262626"/>
              </a:solidFill>
              <a:uFillTx/>
              <a:latin typeface="Gill Sans MT" pitchFamily="3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0"/>
                                          </p:val>
                                        </p:tav>
                                        <p:tav tm="100000">
                                          <p:val>
                                            <p:strVal val="#ppt_w"/>
                                          </p:val>
                                        </p:tav>
                                      </p:tavLst>
                                    </p:anim>
                                    <p:anim calcmode="lin" valueType="num">
                                      <p:cBhvr>
                                        <p:cTn id="8" dur="500" fill="hold"/>
                                        <p:tgtEl>
                                          <p:spTgt spid="3"/>
                                        </p:tgtEl>
                                        <p:attrNameLst>
                                          <p:attrName>ppt_h</p:attrName>
                                        </p:attrNameLst>
                                      </p:cBhvr>
                                      <p:tavLst>
                                        <p:tav tm="0">
                                          <p:val>
                                            <p:str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name="Slide71">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F01D7E-1B75-ACB8-AEAC-9C49D5E4BA4C}"/>
              </a:ext>
            </a:extLst>
          </p:cNvPr>
          <p:cNvSpPr txBox="1">
            <a:spLocks noGrp="1"/>
          </p:cNvSpPr>
          <p:nvPr>
            <p:ph type="title"/>
          </p:nvPr>
        </p:nvSpPr>
        <p:spPr/>
        <p:txBody>
          <a:bodyPr/>
          <a:lstStyle/>
          <a:p>
            <a:pPr lvl="0"/>
            <a:r>
              <a:rPr lang="it-IT"/>
              <a:t>Formulazione PEAS</a:t>
            </a:r>
          </a:p>
        </p:txBody>
      </p:sp>
      <p:sp>
        <p:nvSpPr>
          <p:cNvPr id="3" name="CasellaDiTesto 2">
            <a:extLst>
              <a:ext uri="{FF2B5EF4-FFF2-40B4-BE49-F238E27FC236}">
                <a16:creationId xmlns:a16="http://schemas.microsoft.com/office/drawing/2014/main" id="{E8182D2F-3780-169E-D1D3-E7D297A03B05}"/>
              </a:ext>
            </a:extLst>
          </p:cNvPr>
          <p:cNvSpPr txBox="1"/>
          <p:nvPr/>
        </p:nvSpPr>
        <p:spPr>
          <a:xfrm>
            <a:off x="575898" y="2103165"/>
            <a:ext cx="11029611" cy="193899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Il termine PEAS si riferisce all’acronimo  “</a:t>
            </a:r>
            <a:r>
              <a:rPr lang="it-IT" sz="2000" b="1" i="0" u="none" strike="noStrike" kern="1200" cap="none" spc="0" baseline="0">
                <a:solidFill>
                  <a:srgbClr val="262626"/>
                </a:solidFill>
                <a:uFillTx/>
                <a:latin typeface="Gill Sans MT" pitchFamily="34"/>
                <a:ea typeface="Times New Roman" pitchFamily="18"/>
                <a:cs typeface="Times New Roman" pitchFamily="18"/>
              </a:rPr>
              <a:t>Performance Environment Actuators Sensors</a:t>
            </a:r>
            <a:r>
              <a:rPr lang="it-IT" sz="2000" b="0" i="0" u="none" strike="noStrike" kern="1200" cap="none" spc="0" baseline="0">
                <a:solidFill>
                  <a:srgbClr val="262626"/>
                </a:solidFill>
                <a:uFillTx/>
                <a:latin typeface="Gill Sans MT" pitchFamily="34"/>
                <a:ea typeface="Times New Roman" pitchFamily="18"/>
                <a:cs typeface="Times New Roman" pitchFamily="18"/>
              </a:rPr>
              <a:t>”, ovvero la definizione di un problema, di cui un agente razionale dovrà determinare la soluzione, comprensiva della descrizione dell’</a:t>
            </a:r>
            <a:r>
              <a:rPr lang="it-IT" sz="2000" b="0" i="1" u="none" strike="noStrike" kern="1200" cap="none" spc="0" baseline="0">
                <a:solidFill>
                  <a:srgbClr val="262626"/>
                </a:solidFill>
                <a:uFillTx/>
                <a:latin typeface="Gill Sans MT" pitchFamily="34"/>
                <a:ea typeface="Times New Roman" pitchFamily="18"/>
                <a:cs typeface="Times New Roman" pitchFamily="18"/>
              </a:rPr>
              <a:t>ambiente operativo </a:t>
            </a:r>
            <a:r>
              <a:rPr lang="it-IT" sz="2000" b="0" i="0" u="none" strike="noStrike" kern="1200" cap="none" spc="0" baseline="0">
                <a:solidFill>
                  <a:srgbClr val="262626"/>
                </a:solidFill>
                <a:uFillTx/>
                <a:latin typeface="Gill Sans MT" pitchFamily="34"/>
                <a:ea typeface="Times New Roman" pitchFamily="18"/>
                <a:cs typeface="Times New Roman" pitchFamily="18"/>
              </a:rPr>
              <a:t>in cui l’agente stesso si trova ad agire.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2000" b="0" i="0" u="none" strike="noStrike" kern="1200" cap="none" spc="0" baseline="0">
              <a:solidFill>
                <a:srgbClr val="262626"/>
              </a:solidFill>
              <a:uFillTx/>
              <a:latin typeface="Gill Sans MT" pitchFamily="34"/>
              <a:ea typeface="Times New Roman" pitchFamily="18"/>
              <a:cs typeface="Times New Roman" pitchFamily="1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cs typeface="Times New Roman" pitchFamily="18"/>
              </a:rPr>
              <a:t>Quindi la tabella riporta un’esamina dell’applicazione in termini di misurazione delle performance e dell’analisi di ambiente, attuatori e sensori.</a:t>
            </a:r>
            <a:endParaRPr lang="it-IT" sz="2000" b="0" i="0" u="none" strike="noStrike" kern="1200" cap="none" spc="0" baseline="0">
              <a:solidFill>
                <a:srgbClr val="262626"/>
              </a:solidFill>
              <a:uFillTx/>
              <a:latin typeface="Gill Sans MT" pitchFamily="34"/>
            </a:endParaRPr>
          </a:p>
        </p:txBody>
      </p:sp>
      <p:pic>
        <p:nvPicPr>
          <p:cNvPr id="4" name="Immagine 5" descr="Immagine che contiene tavolo&#10;&#10;Descrizione generata automaticamente">
            <a:extLst>
              <a:ext uri="{FF2B5EF4-FFF2-40B4-BE49-F238E27FC236}">
                <a16:creationId xmlns:a16="http://schemas.microsoft.com/office/drawing/2014/main" id="{6D10F5EB-D980-EEA1-C247-DE2A6EB00C8B}"/>
              </a:ext>
            </a:extLst>
          </p:cNvPr>
          <p:cNvPicPr>
            <a:picLocks noChangeAspect="1"/>
          </p:cNvPicPr>
          <p:nvPr/>
        </p:nvPicPr>
        <p:blipFill>
          <a:blip r:embed="rId2"/>
          <a:srcRect l="4035" t="8224" r="2465" b="11004"/>
          <a:stretch>
            <a:fillRect/>
          </a:stretch>
        </p:blipFill>
        <p:spPr>
          <a:xfrm>
            <a:off x="1645563" y="4235116"/>
            <a:ext cx="8890281" cy="2443697"/>
          </a:xfrm>
          <a:prstGeom prst="rect">
            <a:avLst/>
          </a:prstGeom>
          <a:solidFill>
            <a:srgbClr val="002060"/>
          </a:solid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name="Slide7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6FEADC-4E61-8856-AA77-B90C41ACE589}"/>
              </a:ext>
            </a:extLst>
          </p:cNvPr>
          <p:cNvSpPr txBox="1">
            <a:spLocks noGrp="1"/>
          </p:cNvSpPr>
          <p:nvPr>
            <p:ph type="title"/>
          </p:nvPr>
        </p:nvSpPr>
        <p:spPr/>
        <p:txBody>
          <a:bodyPr/>
          <a:lstStyle/>
          <a:p>
            <a:pPr lvl="0"/>
            <a:r>
              <a:rPr lang="it-IT"/>
              <a:t>Caratteristiche dell’ambiente</a:t>
            </a:r>
          </a:p>
        </p:txBody>
      </p:sp>
      <p:sp>
        <p:nvSpPr>
          <p:cNvPr id="3" name="Segnaposto contenuto 2">
            <a:extLst>
              <a:ext uri="{FF2B5EF4-FFF2-40B4-BE49-F238E27FC236}">
                <a16:creationId xmlns:a16="http://schemas.microsoft.com/office/drawing/2014/main" id="{0F532301-1773-FB6D-FA0E-D67DDFF8FD15}"/>
              </a:ext>
            </a:extLst>
          </p:cNvPr>
          <p:cNvSpPr txBox="1">
            <a:spLocks noGrp="1"/>
          </p:cNvSpPr>
          <p:nvPr>
            <p:ph idx="1"/>
          </p:nvPr>
        </p:nvSpPr>
        <p:spPr>
          <a:xfrm>
            <a:off x="581192" y="2563904"/>
            <a:ext cx="11208907" cy="4105829"/>
          </a:xfrm>
        </p:spPr>
        <p:txBody>
          <a:bodyPr/>
          <a:lstStyle/>
          <a:p>
            <a:pPr lvl="0">
              <a:lnSpc>
                <a:spcPct val="90000"/>
              </a:lnSpc>
              <a:spcBef>
                <a:spcPts val="500"/>
              </a:spcBef>
            </a:pPr>
            <a:r>
              <a:rPr lang="it-IT" sz="2000" i="1" dirty="0">
                <a:solidFill>
                  <a:srgbClr val="262626"/>
                </a:solidFill>
                <a:latin typeface="Gill Sans MT" pitchFamily="34"/>
              </a:rPr>
              <a:t>completamente osservabile (accessibile)</a:t>
            </a:r>
            <a:r>
              <a:rPr lang="it-IT" sz="2000" dirty="0">
                <a:solidFill>
                  <a:srgbClr val="262626"/>
                </a:solidFill>
                <a:latin typeface="Gill Sans MT" pitchFamily="34"/>
              </a:rPr>
              <a:t>, perché l’agente acquisisce delle informazioni dall’ambiente circostante che, benché siano relative soltanto alle celle adiacenti a quella in cui si trova, sono sufficienti per la determinazione dell’azione che deve compiere;</a:t>
            </a:r>
          </a:p>
          <a:p>
            <a:pPr lvl="0">
              <a:lnSpc>
                <a:spcPct val="90000"/>
              </a:lnSpc>
              <a:spcBef>
                <a:spcPts val="500"/>
              </a:spcBef>
            </a:pPr>
            <a:r>
              <a:rPr lang="it-IT" sz="2000" i="1" dirty="0">
                <a:solidFill>
                  <a:srgbClr val="262626"/>
                </a:solidFill>
                <a:latin typeface="Gill Sans MT" pitchFamily="34"/>
              </a:rPr>
              <a:t>deterministico</a:t>
            </a:r>
            <a:r>
              <a:rPr lang="it-IT" sz="2000" dirty="0">
                <a:solidFill>
                  <a:srgbClr val="262626"/>
                </a:solidFill>
                <a:latin typeface="Gill Sans MT" pitchFamily="34"/>
              </a:rPr>
              <a:t>, poiché l’esito di ogni azione che verrà eseguita avrà un effetto noto a priori;</a:t>
            </a:r>
          </a:p>
          <a:p>
            <a:pPr lvl="0">
              <a:lnSpc>
                <a:spcPct val="90000"/>
              </a:lnSpc>
              <a:spcBef>
                <a:spcPts val="500"/>
              </a:spcBef>
            </a:pPr>
            <a:r>
              <a:rPr lang="it-IT" sz="2000" i="1" dirty="0">
                <a:solidFill>
                  <a:srgbClr val="262626"/>
                </a:solidFill>
                <a:latin typeface="Gill Sans MT" pitchFamily="34"/>
              </a:rPr>
              <a:t>statico</a:t>
            </a:r>
            <a:r>
              <a:rPr lang="it-IT" sz="2000" dirty="0">
                <a:solidFill>
                  <a:srgbClr val="262626"/>
                </a:solidFill>
                <a:latin typeface="Gill Sans MT" pitchFamily="34"/>
              </a:rPr>
              <a:t>, perché rimane immutato, per tutta la sessione di gioco, se si escludono le azioni che verranno compiute dall’agente;</a:t>
            </a:r>
          </a:p>
          <a:p>
            <a:pPr lvl="0">
              <a:lnSpc>
                <a:spcPct val="90000"/>
              </a:lnSpc>
              <a:spcBef>
                <a:spcPts val="500"/>
              </a:spcBef>
            </a:pPr>
            <a:r>
              <a:rPr lang="it-IT" sz="2000" i="1" dirty="0">
                <a:solidFill>
                  <a:srgbClr val="262626"/>
                </a:solidFill>
                <a:latin typeface="Gill Sans MT" pitchFamily="34"/>
              </a:rPr>
              <a:t>discreto</a:t>
            </a:r>
            <a:r>
              <a:rPr lang="it-IT" sz="2000" dirty="0">
                <a:solidFill>
                  <a:srgbClr val="262626"/>
                </a:solidFill>
                <a:latin typeface="Gill Sans MT" pitchFamily="34"/>
              </a:rPr>
              <a:t>, infatti le percezioni che l’agente può acquisire e le azioni che può eseguire sono limitate, ovvero si presentano in numero finito;</a:t>
            </a:r>
          </a:p>
          <a:p>
            <a:pPr lvl="0">
              <a:lnSpc>
                <a:spcPct val="90000"/>
              </a:lnSpc>
              <a:spcBef>
                <a:spcPts val="500"/>
              </a:spcBef>
            </a:pPr>
            <a:r>
              <a:rPr lang="it-IT" sz="2000" i="1" dirty="0">
                <a:solidFill>
                  <a:srgbClr val="262626"/>
                </a:solidFill>
                <a:latin typeface="Gill Sans MT" pitchFamily="34"/>
              </a:rPr>
              <a:t>sequenziale</a:t>
            </a:r>
            <a:r>
              <a:rPr lang="it-IT" sz="2000" dirty="0">
                <a:solidFill>
                  <a:srgbClr val="262626"/>
                </a:solidFill>
                <a:latin typeface="Gill Sans MT" pitchFamily="34"/>
              </a:rPr>
              <a:t>, in quanto ogni decisione presa dall’agente andrà ad influenzare quelle successive;</a:t>
            </a:r>
          </a:p>
          <a:p>
            <a:pPr lvl="0">
              <a:lnSpc>
                <a:spcPct val="90000"/>
              </a:lnSpc>
              <a:spcBef>
                <a:spcPts val="500"/>
              </a:spcBef>
            </a:pPr>
            <a:r>
              <a:rPr lang="it-IT" sz="2000" dirty="0">
                <a:solidFill>
                  <a:srgbClr val="262626"/>
                </a:solidFill>
                <a:latin typeface="Gill Sans MT" pitchFamily="34"/>
              </a:rPr>
              <a:t>a </a:t>
            </a:r>
            <a:r>
              <a:rPr lang="it-IT" sz="2000" i="1" dirty="0">
                <a:solidFill>
                  <a:srgbClr val="262626"/>
                </a:solidFill>
                <a:latin typeface="Gill Sans MT" pitchFamily="34"/>
              </a:rPr>
              <a:t>singolo agente</a:t>
            </a:r>
            <a:r>
              <a:rPr lang="it-IT" sz="2000" dirty="0">
                <a:solidFill>
                  <a:srgbClr val="262626"/>
                </a:solidFill>
                <a:latin typeface="Gill Sans MT" pitchFamily="34"/>
              </a:rPr>
              <a:t>, che è costituito proprio dall’algoritmo di risoluzione della mappa di gioco utilizzato per implementare il giocatore automatico;</a:t>
            </a:r>
          </a:p>
        </p:txBody>
      </p:sp>
      <p:sp>
        <p:nvSpPr>
          <p:cNvPr id="4" name="CasellaDiTesto 4">
            <a:extLst>
              <a:ext uri="{FF2B5EF4-FFF2-40B4-BE49-F238E27FC236}">
                <a16:creationId xmlns:a16="http://schemas.microsoft.com/office/drawing/2014/main" id="{424809DE-795B-5045-7B28-11F8211B3D84}"/>
              </a:ext>
            </a:extLst>
          </p:cNvPr>
          <p:cNvSpPr txBox="1"/>
          <p:nvPr/>
        </p:nvSpPr>
        <p:spPr>
          <a:xfrm>
            <a:off x="581192" y="2008095"/>
            <a:ext cx="11029611"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L’ambiente che costituisce il mondo del Wumpus si può definire:</a:t>
            </a:r>
            <a:endParaRPr lang="it-IT" sz="2000" b="0" i="0" u="none" strike="noStrike" kern="1200" cap="none" spc="0" baseline="0">
              <a:solidFill>
                <a:srgbClr val="262626"/>
              </a:solidFill>
              <a:uFillTx/>
              <a:latin typeface="Gill Sans MT" pitchFamily="3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75">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763C0C-70F6-03C2-FA3A-B759A6B5367D}"/>
              </a:ext>
            </a:extLst>
          </p:cNvPr>
          <p:cNvSpPr txBox="1">
            <a:spLocks noGrp="1"/>
          </p:cNvSpPr>
          <p:nvPr>
            <p:ph type="title"/>
          </p:nvPr>
        </p:nvSpPr>
        <p:spPr/>
        <p:txBody>
          <a:bodyPr/>
          <a:lstStyle/>
          <a:p>
            <a:pPr lvl="0"/>
            <a:r>
              <a:rPr lang="it-IT"/>
              <a:t>Elementi di gioco</a:t>
            </a:r>
          </a:p>
        </p:txBody>
      </p:sp>
      <p:sp>
        <p:nvSpPr>
          <p:cNvPr id="3" name="Segnaposto contenuto 2">
            <a:extLst>
              <a:ext uri="{FF2B5EF4-FFF2-40B4-BE49-F238E27FC236}">
                <a16:creationId xmlns:a16="http://schemas.microsoft.com/office/drawing/2014/main" id="{A98D7A55-D2CE-2DCB-9066-91E7A30D7F7B}"/>
              </a:ext>
            </a:extLst>
          </p:cNvPr>
          <p:cNvSpPr txBox="1">
            <a:spLocks noGrp="1"/>
          </p:cNvSpPr>
          <p:nvPr>
            <p:ph idx="1"/>
          </p:nvPr>
        </p:nvSpPr>
        <p:spPr>
          <a:xfrm>
            <a:off x="581192" y="1900516"/>
            <a:ext cx="11029611" cy="4823011"/>
          </a:xfrm>
        </p:spPr>
        <p:txBody>
          <a:bodyPr/>
          <a:lstStyle/>
          <a:p>
            <a:pPr marL="0" lvl="0" indent="0">
              <a:spcBef>
                <a:spcPts val="500"/>
              </a:spcBef>
              <a:buNone/>
            </a:pPr>
            <a:r>
              <a:rPr lang="it-IT" sz="2000">
                <a:solidFill>
                  <a:srgbClr val="262626"/>
                </a:solidFill>
                <a:latin typeface="Gill Sans MT" pitchFamily="34"/>
                <a:cs typeface="Times New Roman" pitchFamily="18"/>
              </a:rPr>
              <a:t>L’ambiente è costituito da una griglia, costituita da quattro righe e quattro colonne, per un totale di sedici celle. </a:t>
            </a:r>
          </a:p>
          <a:p>
            <a:pPr marL="0" lvl="0" indent="0">
              <a:spcBef>
                <a:spcPts val="500"/>
              </a:spcBef>
              <a:buNone/>
            </a:pPr>
            <a:r>
              <a:rPr lang="it-IT" sz="2000">
                <a:solidFill>
                  <a:srgbClr val="262626"/>
                </a:solidFill>
                <a:latin typeface="Gill Sans MT" pitchFamily="34"/>
                <a:cs typeface="Times New Roman" pitchFamily="18"/>
              </a:rPr>
              <a:t>Su questa matrice, di dimensione prefissata e non modificabile, verranno posizionati, in maniera casuale, tramite una funzione di probabilità, tutti gli elementi di gioco, ovvero:</a:t>
            </a:r>
          </a:p>
          <a:p>
            <a:pPr lvl="0">
              <a:spcBef>
                <a:spcPts val="500"/>
              </a:spcBef>
            </a:pPr>
            <a:r>
              <a:rPr lang="it-IT" sz="2000">
                <a:solidFill>
                  <a:srgbClr val="262626"/>
                </a:solidFill>
                <a:latin typeface="Gill Sans MT" pitchFamily="34"/>
                <a:cs typeface="Times New Roman" pitchFamily="18"/>
              </a:rPr>
              <a:t>il personaggio giocabile scelto dall’utente;</a:t>
            </a:r>
          </a:p>
          <a:p>
            <a:pPr lvl="0">
              <a:spcBef>
                <a:spcPts val="500"/>
              </a:spcBef>
            </a:pPr>
            <a:r>
              <a:rPr lang="it-IT" sz="2000">
                <a:solidFill>
                  <a:srgbClr val="262626"/>
                </a:solidFill>
                <a:latin typeface="Gill Sans MT" pitchFamily="34"/>
                <a:cs typeface="Times New Roman" pitchFamily="18"/>
              </a:rPr>
              <a:t>il nemico del personaggio giocabile;</a:t>
            </a:r>
          </a:p>
          <a:p>
            <a:pPr lvl="0">
              <a:spcBef>
                <a:spcPts val="500"/>
              </a:spcBef>
            </a:pPr>
            <a:r>
              <a:rPr lang="it-IT" sz="2000">
                <a:solidFill>
                  <a:srgbClr val="262626"/>
                </a:solidFill>
                <a:latin typeface="Gill Sans MT" pitchFamily="34"/>
                <a:cs typeface="Times New Roman" pitchFamily="18"/>
              </a:rPr>
              <a:t>gli alberi che potrebbero ostruire il passaggio al giocatore;</a:t>
            </a:r>
          </a:p>
          <a:p>
            <a:pPr lvl="0">
              <a:spcBef>
                <a:spcPts val="500"/>
              </a:spcBef>
            </a:pPr>
            <a:r>
              <a:rPr lang="it-IT" sz="2000">
                <a:solidFill>
                  <a:srgbClr val="262626"/>
                </a:solidFill>
                <a:latin typeface="Gill Sans MT" pitchFamily="34"/>
                <a:cs typeface="Times New Roman" pitchFamily="18"/>
              </a:rPr>
              <a:t>il premio che permetterà di ottenere, al giocatore, dei punti in più;</a:t>
            </a:r>
          </a:p>
          <a:p>
            <a:pPr lvl="0">
              <a:spcBef>
                <a:spcPts val="500"/>
              </a:spcBef>
            </a:pPr>
            <a:r>
              <a:rPr lang="it-IT" sz="2000">
                <a:solidFill>
                  <a:srgbClr val="262626"/>
                </a:solidFill>
                <a:latin typeface="Gill Sans MT" pitchFamily="34"/>
                <a:cs typeface="Times New Roman" pitchFamily="18"/>
              </a:rPr>
              <a:t>dei pericoli, ovvero dei pozzi o delle trappole, in base alla modalità di gioco;</a:t>
            </a:r>
          </a:p>
          <a:p>
            <a:pPr marL="0" lvl="0" indent="0">
              <a:spcBef>
                <a:spcPts val="500"/>
              </a:spcBef>
              <a:buNone/>
            </a:pPr>
            <a:r>
              <a:rPr lang="it-IT" sz="2000">
                <a:solidFill>
                  <a:srgbClr val="262626"/>
                </a:solidFill>
                <a:latin typeface="Gill Sans MT" pitchFamily="34"/>
                <a:cs typeface="Times New Roman" pitchFamily="18"/>
              </a:rPr>
              <a:t>Inoltre, alcune celle potranno essere vuote, cioè non conterranno nessuno degli elementi sopraelencati e pertanto potranno essere considerate come sicure.</a:t>
            </a:r>
            <a:endParaRPr lang="it-IT" sz="2000">
              <a:solidFill>
                <a:srgbClr val="262626"/>
              </a:solidFill>
              <a:latin typeface="Gill Sans MT" pitchFamily="3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24DEEA-C257-023E-2AF6-2C332C85C318}"/>
              </a:ext>
            </a:extLst>
          </p:cNvPr>
          <p:cNvSpPr txBox="1">
            <a:spLocks noGrp="1"/>
          </p:cNvSpPr>
          <p:nvPr>
            <p:ph type="title"/>
          </p:nvPr>
        </p:nvSpPr>
        <p:spPr/>
        <p:txBody>
          <a:bodyPr/>
          <a:lstStyle/>
          <a:p>
            <a:pPr lvl="0"/>
            <a:r>
              <a:rPr lang="it-IT"/>
              <a:t>Definizione di agente</a:t>
            </a:r>
          </a:p>
        </p:txBody>
      </p:sp>
      <p:sp>
        <p:nvSpPr>
          <p:cNvPr id="3" name="Segnaposto contenuto 2">
            <a:extLst>
              <a:ext uri="{FF2B5EF4-FFF2-40B4-BE49-F238E27FC236}">
                <a16:creationId xmlns:a16="http://schemas.microsoft.com/office/drawing/2014/main" id="{C2E044FD-D208-7C1C-7F53-59814AA0070C}"/>
              </a:ext>
            </a:extLst>
          </p:cNvPr>
          <p:cNvSpPr txBox="1">
            <a:spLocks noGrp="1"/>
          </p:cNvSpPr>
          <p:nvPr>
            <p:ph idx="1"/>
          </p:nvPr>
        </p:nvSpPr>
        <p:spPr>
          <a:xfrm>
            <a:off x="581192" y="2046509"/>
            <a:ext cx="11029611" cy="1382490"/>
          </a:xfrm>
        </p:spPr>
        <p:txBody>
          <a:bodyPr/>
          <a:lstStyle/>
          <a:p>
            <a:pPr marL="0" lvl="0" indent="0">
              <a:spcBef>
                <a:spcPts val="500"/>
              </a:spcBef>
              <a:buNone/>
            </a:pPr>
            <a:r>
              <a:rPr lang="it-IT" sz="2000">
                <a:solidFill>
                  <a:srgbClr val="262626"/>
                </a:solidFill>
              </a:rPr>
              <a:t>Con il termine “</a:t>
            </a:r>
            <a:r>
              <a:rPr lang="it-IT" sz="2000" b="1">
                <a:solidFill>
                  <a:srgbClr val="262626"/>
                </a:solidFill>
              </a:rPr>
              <a:t>Agente</a:t>
            </a:r>
            <a:r>
              <a:rPr lang="it-IT" sz="2000">
                <a:solidFill>
                  <a:srgbClr val="262626"/>
                </a:solidFill>
              </a:rPr>
              <a:t>” si intende un sottosistema, hardware o software, in grado di percepire l’ambiente in cui si trova attraverso dei sensori e di agire di conseguenza, sulla base delle informazioni raccolte, tramite degli attuatori, di cui è, eventualmente, provvisto.</a:t>
            </a:r>
          </a:p>
        </p:txBody>
      </p:sp>
      <p:pic>
        <p:nvPicPr>
          <p:cNvPr id="4" name="Immagine 3">
            <a:extLst>
              <a:ext uri="{FF2B5EF4-FFF2-40B4-BE49-F238E27FC236}">
                <a16:creationId xmlns:a16="http://schemas.microsoft.com/office/drawing/2014/main" id="{414BC1BB-7F48-32D4-E40A-BC151608B424}"/>
              </a:ext>
            </a:extLst>
          </p:cNvPr>
          <p:cNvPicPr>
            <a:picLocks noChangeAspect="1"/>
          </p:cNvPicPr>
          <p:nvPr/>
        </p:nvPicPr>
        <p:blipFill>
          <a:blip r:embed="rId2"/>
          <a:stretch>
            <a:fillRect/>
          </a:stretch>
        </p:blipFill>
        <p:spPr>
          <a:xfrm>
            <a:off x="581192" y="3498274"/>
            <a:ext cx="3386635" cy="2918435"/>
          </a:xfrm>
          <a:prstGeom prst="rect">
            <a:avLst/>
          </a:prstGeom>
          <a:noFill/>
          <a:ln cap="flat">
            <a:noFill/>
          </a:ln>
        </p:spPr>
      </p:pic>
      <p:sp>
        <p:nvSpPr>
          <p:cNvPr id="5" name="CasellaDiTesto 5">
            <a:extLst>
              <a:ext uri="{FF2B5EF4-FFF2-40B4-BE49-F238E27FC236}">
                <a16:creationId xmlns:a16="http://schemas.microsoft.com/office/drawing/2014/main" id="{A37CC417-5126-7482-E722-7BDB55A7A130}"/>
              </a:ext>
            </a:extLst>
          </p:cNvPr>
          <p:cNvSpPr txBox="1"/>
          <p:nvPr/>
        </p:nvSpPr>
        <p:spPr>
          <a:xfrm>
            <a:off x="4441368" y="3588142"/>
            <a:ext cx="7169435" cy="273870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a:ea typeface="Times New Roman" pitchFamily="18"/>
                <a:cs typeface="Times New Roman" pitchFamily="18"/>
              </a:rPr>
              <a:t>Un agente, in quanto entità deliberativa, rappresenta l’evoluzione del concetto di oggetto, così com’è definito nella programmazione, poiché è capace di ricevere e reagire agli stimoli dell’ambiente circostante. </a:t>
            </a:r>
          </a:p>
          <a:p>
            <a:pPr marL="0" marR="0" lvl="0" indent="0" algn="l" defTabSz="9144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a:ea typeface="Times New Roman" pitchFamily="18"/>
                <a:cs typeface="Times New Roman" pitchFamily="18"/>
              </a:rPr>
              <a:t>Questo concetto è stato introdotto da </a:t>
            </a:r>
            <a:r>
              <a:rPr lang="it-IT" sz="2000" b="1" i="0" u="none" strike="noStrike" kern="1200" cap="none" spc="0" baseline="0" dirty="0">
                <a:solidFill>
                  <a:srgbClr val="262626"/>
                </a:solidFill>
                <a:uFillTx/>
                <a:latin typeface="Gill Sans MT"/>
                <a:ea typeface="Times New Roman" pitchFamily="18"/>
                <a:cs typeface="Times New Roman" pitchFamily="18"/>
              </a:rPr>
              <a:t>Carl Hewitt</a:t>
            </a:r>
            <a:r>
              <a:rPr lang="it-IT" sz="2000" b="0" i="0" u="none" strike="noStrike" kern="1200" cap="none" spc="0" baseline="0" dirty="0">
                <a:solidFill>
                  <a:srgbClr val="262626"/>
                </a:solidFill>
                <a:uFillTx/>
                <a:latin typeface="Gill Sans MT"/>
                <a:ea typeface="Times New Roman" pitchFamily="18"/>
                <a:cs typeface="Times New Roman" pitchFamily="18"/>
              </a:rPr>
              <a:t> nel 1977, tramite la presentazione di un oggetto, denominato </a:t>
            </a:r>
            <a:r>
              <a:rPr lang="it-IT" sz="2000" b="1" i="1" u="none" strike="noStrike" kern="1200" cap="none" spc="0" baseline="0" dirty="0" err="1">
                <a:solidFill>
                  <a:srgbClr val="262626"/>
                </a:solidFill>
                <a:uFillTx/>
                <a:latin typeface="Gill Sans MT"/>
                <a:ea typeface="Times New Roman" pitchFamily="18"/>
                <a:cs typeface="Times New Roman" pitchFamily="18"/>
              </a:rPr>
              <a:t>Actor</a:t>
            </a:r>
            <a:r>
              <a:rPr lang="it-IT" sz="2000" b="0" i="0" u="none" strike="noStrike" kern="1200" cap="none" spc="0" baseline="0" dirty="0">
                <a:solidFill>
                  <a:srgbClr val="262626"/>
                </a:solidFill>
                <a:uFillTx/>
                <a:latin typeface="Gill Sans MT"/>
                <a:ea typeface="Times New Roman" pitchFamily="18"/>
                <a:cs typeface="Times New Roman" pitchFamily="18"/>
              </a:rPr>
              <a:t>, che fosse autonomo, interattivo e capace esecuzione concorrente.</a:t>
            </a:r>
            <a:endParaRPr lang="it-IT" sz="2000" b="0" i="0" u="none" strike="noStrike" kern="0" cap="none" spc="0" baseline="0" dirty="0">
              <a:solidFill>
                <a:srgbClr val="262626"/>
              </a:solidFill>
              <a:uFillTx/>
              <a:latin typeface="Gill Sans M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80">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F26E19-2470-D3D1-27F6-527D604A5193}"/>
              </a:ext>
            </a:extLst>
          </p:cNvPr>
          <p:cNvSpPr txBox="1">
            <a:spLocks noGrp="1"/>
          </p:cNvSpPr>
          <p:nvPr>
            <p:ph type="title"/>
          </p:nvPr>
        </p:nvSpPr>
        <p:spPr/>
        <p:txBody>
          <a:bodyPr/>
          <a:lstStyle/>
          <a:p>
            <a:pPr lvl="0"/>
            <a:r>
              <a:rPr lang="it-IT"/>
              <a:t>Organizzazione del progetto</a:t>
            </a:r>
          </a:p>
        </p:txBody>
      </p:sp>
      <p:sp>
        <p:nvSpPr>
          <p:cNvPr id="3" name="CasellaDiTesto 3">
            <a:extLst>
              <a:ext uri="{FF2B5EF4-FFF2-40B4-BE49-F238E27FC236}">
                <a16:creationId xmlns:a16="http://schemas.microsoft.com/office/drawing/2014/main" id="{A51092EB-DBFE-B511-01F4-9A4D967A102F}"/>
              </a:ext>
            </a:extLst>
          </p:cNvPr>
          <p:cNvSpPr txBox="1"/>
          <p:nvPr/>
        </p:nvSpPr>
        <p:spPr>
          <a:xfrm>
            <a:off x="581192" y="1909011"/>
            <a:ext cx="11029611" cy="48252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cs typeface="Times New Roman" pitchFamily="18"/>
              </a:rPr>
              <a:t>I differenti progetti di back-end e front-end nell’applicazione Android confluiscono in un unico macro-progetto, denominato “</a:t>
            </a:r>
            <a:r>
              <a:rPr lang="it-IT" sz="2000" b="1" i="0" u="none" strike="noStrike" kern="1200" cap="none" spc="0" baseline="0" dirty="0">
                <a:solidFill>
                  <a:srgbClr val="262626"/>
                </a:solidFill>
                <a:uFillTx/>
                <a:latin typeface="Gill Sans MT" pitchFamily="34"/>
                <a:ea typeface="Times New Roman" pitchFamily="18"/>
                <a:cs typeface="Times New Roman" pitchFamily="18"/>
              </a:rPr>
              <a:t>Hunt The Wumpus App</a:t>
            </a:r>
            <a:r>
              <a:rPr lang="it-IT" sz="2000" b="0" i="0" u="none" strike="noStrike" kern="1200" cap="none" spc="0" baseline="0" dirty="0">
                <a:solidFill>
                  <a:srgbClr val="262626"/>
                </a:solidFill>
                <a:uFillTx/>
                <a:latin typeface="Gill Sans MT" pitchFamily="34"/>
                <a:ea typeface="Times New Roman" pitchFamily="18"/>
                <a:cs typeface="Times New Roman" pitchFamily="18"/>
              </a:rPr>
              <a:t>”.</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cs typeface="Times New Roman" pitchFamily="18"/>
              </a:rPr>
              <a:t>In questo modo si è ottenuta una maggiore flessibilità durante il processo di sviluppo, perché è stato possibile lavorare su parti differenti dell’applicazione, che sono state integrate dopo la fase di testing. </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cs typeface="Times New Roman" pitchFamily="18"/>
              </a:rPr>
              <a:t>Inoltre, si è realizzato un back-end stabile e funzionante, in quanto indipendente dalla GUI, utilizzabile all’interno del progetto Android, come fonte esterna delle funzionalità fornite all’utente.</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cs typeface="Times New Roman" pitchFamily="18"/>
              </a:rPr>
              <a:t>La separazione tra back-end e front-end ha impedito, quindi, di compromettere il funzionamento dell’intero progetto, nel caso di modifiche errate, sull’una o l’altra parte ed ha semplificato l’aggiornamento del codice, perché l’integrazione dei cambiamenti, di uno dei due moduli, nel progetto principale, viene eseguita automaticamente, mantenendo, però, le </a:t>
            </a:r>
            <a:r>
              <a:rPr lang="it-IT" sz="2000" b="0" i="0" u="none" strike="noStrike" kern="1200" cap="none" spc="0" baseline="0" dirty="0" err="1">
                <a:solidFill>
                  <a:srgbClr val="262626"/>
                </a:solidFill>
                <a:uFillTx/>
                <a:latin typeface="Gill Sans MT" pitchFamily="34"/>
                <a:ea typeface="Times New Roman" pitchFamily="18"/>
                <a:cs typeface="Times New Roman" pitchFamily="18"/>
              </a:rPr>
              <a:t>commit</a:t>
            </a:r>
            <a:r>
              <a:rPr lang="it-IT" sz="2000" b="0" i="0" u="none" strike="noStrike" kern="1200" cap="none" spc="0" baseline="0" dirty="0">
                <a:solidFill>
                  <a:srgbClr val="262626"/>
                </a:solidFill>
                <a:uFillTx/>
                <a:latin typeface="Gill Sans MT" pitchFamily="34"/>
                <a:ea typeface="Times New Roman" pitchFamily="18"/>
                <a:cs typeface="Times New Roman" pitchFamily="18"/>
              </a:rPr>
              <a:t> separate. </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cs typeface="Times New Roman" pitchFamily="18"/>
              </a:rPr>
              <a:t>Il progetto finale è caricato nel repository </a:t>
            </a:r>
            <a:r>
              <a:rPr lang="it-IT" sz="2000" b="0" i="0" u="none" strike="noStrike" kern="1200" cap="none" spc="0" baseline="0" dirty="0">
                <a:solidFill>
                  <a:srgbClr val="262626"/>
                </a:solidFill>
                <a:uFill>
                  <a:solidFill>
                    <a:srgbClr val="000000"/>
                  </a:solidFill>
                </a:uFill>
                <a:latin typeface="Gill Sans MT" pitchFamily="34"/>
                <a:ea typeface="Times New Roman" pitchFamily="18"/>
                <a:cs typeface="Times New Roman" pitchFamily="18"/>
                <a:hlinkClick r:id="rId2"/>
              </a:rPr>
              <a:t>https://github.com/</a:t>
            </a:r>
            <a:r>
              <a:rPr lang="it-IT" sz="2000" b="0" i="0" u="none" strike="noStrike" kern="1200" cap="none" spc="0" baseline="0" dirty="0" err="1">
                <a:solidFill>
                  <a:srgbClr val="262626"/>
                </a:solidFill>
                <a:uFill>
                  <a:solidFill>
                    <a:srgbClr val="000000"/>
                  </a:solidFill>
                </a:uFill>
                <a:latin typeface="Gill Sans MT" pitchFamily="34"/>
                <a:ea typeface="Times New Roman" pitchFamily="18"/>
                <a:cs typeface="Times New Roman" pitchFamily="18"/>
                <a:hlinkClick r:id="rId2"/>
              </a:rPr>
              <a:t>ivochan</a:t>
            </a:r>
            <a:r>
              <a:rPr lang="it-IT" sz="2000" b="0" i="0" u="none" strike="noStrike" kern="1200" cap="none" spc="0" baseline="0" dirty="0">
                <a:solidFill>
                  <a:srgbClr val="262626"/>
                </a:solidFill>
                <a:uFill>
                  <a:solidFill>
                    <a:srgbClr val="000000"/>
                  </a:solidFill>
                </a:uFill>
                <a:latin typeface="Gill Sans MT" pitchFamily="34"/>
                <a:ea typeface="Times New Roman" pitchFamily="18"/>
                <a:cs typeface="Times New Roman" pitchFamily="18"/>
                <a:hlinkClick r:id="rId2"/>
              </a:rPr>
              <a:t>/</a:t>
            </a:r>
            <a:r>
              <a:rPr lang="it-IT" sz="2000" b="0" i="0" u="none" strike="noStrike" kern="1200" cap="none" spc="0" baseline="0" dirty="0" err="1">
                <a:solidFill>
                  <a:srgbClr val="262626"/>
                </a:solidFill>
                <a:uFill>
                  <a:solidFill>
                    <a:srgbClr val="000000"/>
                  </a:solidFill>
                </a:uFill>
                <a:latin typeface="Gill Sans MT" pitchFamily="34"/>
                <a:ea typeface="Times New Roman" pitchFamily="18"/>
                <a:cs typeface="Times New Roman" pitchFamily="18"/>
                <a:hlinkClick r:id="rId2"/>
              </a:rPr>
              <a:t>HuntTheWumpus_App</a:t>
            </a:r>
            <a:r>
              <a:rPr lang="it-IT" sz="2000" b="0" i="0" u="none" strike="noStrike" kern="1200" cap="none" spc="0" baseline="0" dirty="0">
                <a:solidFill>
                  <a:srgbClr val="262626"/>
                </a:solidFill>
                <a:uFillTx/>
                <a:latin typeface="Gill Sans MT" pitchFamily="34"/>
                <a:ea typeface="Times New Roman" pitchFamily="18"/>
                <a:cs typeface="Times New Roman" pitchFamily="18"/>
              </a:rPr>
              <a:t>” di </a:t>
            </a:r>
            <a:r>
              <a:rPr lang="it-IT" sz="2000" b="0" i="1" u="none" strike="noStrike" kern="1200" cap="none" spc="0" baseline="0" dirty="0" err="1">
                <a:solidFill>
                  <a:srgbClr val="262626"/>
                </a:solidFill>
                <a:uFillTx/>
                <a:latin typeface="Gill Sans MT" pitchFamily="34"/>
                <a:ea typeface="Times New Roman" pitchFamily="18"/>
                <a:cs typeface="Times New Roman" pitchFamily="18"/>
              </a:rPr>
              <a:t>Github</a:t>
            </a:r>
            <a:r>
              <a:rPr lang="it-IT" sz="2000" b="0" i="0" u="none" strike="noStrike" kern="1200" cap="none" spc="0" baseline="0" dirty="0">
                <a:solidFill>
                  <a:srgbClr val="262626"/>
                </a:solidFill>
                <a:uFillTx/>
                <a:latin typeface="Gill Sans MT" pitchFamily="34"/>
                <a:ea typeface="Times New Roman" pitchFamily="18"/>
                <a:cs typeface="Times New Roman" pitchFamily="18"/>
              </a:rPr>
              <a:t> </a:t>
            </a:r>
            <a:r>
              <a:rPr lang="it-IT" sz="2000" b="0" i="0" u="none" strike="noStrike" kern="1200" cap="none" spc="0" baseline="0" dirty="0">
                <a:solidFill>
                  <a:srgbClr val="262626"/>
                </a:solidFill>
                <a:uFill>
                  <a:solidFill>
                    <a:srgbClr val="000000"/>
                  </a:solidFill>
                </a:uFill>
                <a:latin typeface="Gill Sans MT" pitchFamily="34"/>
                <a:ea typeface="Times New Roman" pitchFamily="18"/>
                <a:cs typeface="Times New Roman" pitchFamily="18"/>
              </a:rPr>
              <a:t>e contiene </a:t>
            </a:r>
            <a:r>
              <a:rPr lang="it-IT" sz="2000" b="0" i="0" u="none" strike="noStrike" kern="1200" cap="none" spc="0" baseline="0" dirty="0">
                <a:solidFill>
                  <a:srgbClr val="262626"/>
                </a:solidFill>
                <a:uFillTx/>
                <a:latin typeface="Gill Sans MT" pitchFamily="34"/>
                <a:ea typeface="Times New Roman" pitchFamily="18"/>
                <a:cs typeface="Times New Roman" pitchFamily="18"/>
              </a:rPr>
              <a:t>i link ai due progetti che utilizza.</a:t>
            </a:r>
            <a:endParaRPr lang="it-IT" sz="2000" b="0" i="0" u="none" strike="noStrike" kern="1200" cap="none" spc="0" baseline="0" dirty="0">
              <a:solidFill>
                <a:srgbClr val="262626"/>
              </a:solidFill>
              <a:uFillTx/>
              <a:latin typeface="Gill Sans MT" pitchFamily="3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76">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7051C2-64C9-D21D-5CA6-3EEBC6D23BF7}"/>
              </a:ext>
            </a:extLst>
          </p:cNvPr>
          <p:cNvSpPr txBox="1">
            <a:spLocks noGrp="1"/>
          </p:cNvSpPr>
          <p:nvPr>
            <p:ph type="title"/>
          </p:nvPr>
        </p:nvSpPr>
        <p:spPr/>
        <p:txBody>
          <a:bodyPr/>
          <a:lstStyle/>
          <a:p>
            <a:pPr lvl="0"/>
            <a:r>
              <a:rPr lang="it-IT"/>
              <a:t>Struttura del back-end</a:t>
            </a:r>
          </a:p>
        </p:txBody>
      </p:sp>
      <p:sp>
        <p:nvSpPr>
          <p:cNvPr id="3" name="Segnaposto contenuto 2">
            <a:extLst>
              <a:ext uri="{FF2B5EF4-FFF2-40B4-BE49-F238E27FC236}">
                <a16:creationId xmlns:a16="http://schemas.microsoft.com/office/drawing/2014/main" id="{8BB7E156-86B4-2111-6419-0525436D5D28}"/>
              </a:ext>
            </a:extLst>
          </p:cNvPr>
          <p:cNvSpPr txBox="1">
            <a:spLocks noGrp="1"/>
          </p:cNvSpPr>
          <p:nvPr>
            <p:ph idx="1"/>
          </p:nvPr>
        </p:nvSpPr>
        <p:spPr>
          <a:xfrm>
            <a:off x="544314" y="1922151"/>
            <a:ext cx="11103367" cy="4858865"/>
          </a:xfrm>
        </p:spPr>
        <p:txBody>
          <a:bodyPr/>
          <a:lstStyle/>
          <a:p>
            <a:pPr marL="0" lvl="0" indent="0">
              <a:lnSpc>
                <a:spcPct val="90000"/>
              </a:lnSpc>
              <a:spcBef>
                <a:spcPts val="500"/>
              </a:spcBef>
              <a:buNone/>
            </a:pPr>
            <a:r>
              <a:rPr lang="it-IT" sz="2000">
                <a:solidFill>
                  <a:srgbClr val="262626"/>
                </a:solidFill>
              </a:rPr>
              <a:t>Il back-end costituisce un progetto a sé stante, implementato in Java 8, denominato “Hunt the Wumpus or Not”, che realizzata una versione del gioco “Hunt the Wumpus”, anch’essa testuale, le cui funzionalità verranno utilizzate e richiamate nell’interfaccia utente dell’applicazione Android.</a:t>
            </a:r>
          </a:p>
          <a:p>
            <a:pPr marL="0" lvl="0" indent="0">
              <a:lnSpc>
                <a:spcPct val="90000"/>
              </a:lnSpc>
              <a:spcBef>
                <a:spcPts val="500"/>
              </a:spcBef>
              <a:buNone/>
            </a:pPr>
            <a:endParaRPr lang="it-IT" sz="2000">
              <a:solidFill>
                <a:srgbClr val="262626"/>
              </a:solidFill>
            </a:endParaRPr>
          </a:p>
          <a:p>
            <a:pPr marL="0" lvl="0" indent="0">
              <a:lnSpc>
                <a:spcPct val="90000"/>
              </a:lnSpc>
              <a:spcBef>
                <a:spcPts val="500"/>
              </a:spcBef>
              <a:buNone/>
            </a:pPr>
            <a:r>
              <a:rPr lang="it-IT" sz="2000">
                <a:solidFill>
                  <a:srgbClr val="262626"/>
                </a:solidFill>
              </a:rPr>
              <a:t>La modalità di gioco prevede la possibilità di scegliere tra:</a:t>
            </a:r>
          </a:p>
          <a:p>
            <a:pPr lvl="0">
              <a:lnSpc>
                <a:spcPct val="90000"/>
              </a:lnSpc>
              <a:spcBef>
                <a:spcPts val="500"/>
              </a:spcBef>
            </a:pPr>
            <a:r>
              <a:rPr lang="it-IT" sz="2000">
                <a:solidFill>
                  <a:srgbClr val="262626"/>
                </a:solidFill>
              </a:rPr>
              <a:t>il giocatore vero e proprio, </a:t>
            </a:r>
            <a:r>
              <a:rPr lang="it-IT" sz="2000" i="1">
                <a:solidFill>
                  <a:srgbClr val="262626"/>
                </a:solidFill>
              </a:rPr>
              <a:t>Human Player</a:t>
            </a:r>
            <a:r>
              <a:rPr lang="it-IT" sz="2000">
                <a:solidFill>
                  <a:srgbClr val="262626"/>
                </a:solidFill>
              </a:rPr>
              <a:t>, pilotato dall'utente;</a:t>
            </a:r>
          </a:p>
          <a:p>
            <a:pPr lvl="0">
              <a:lnSpc>
                <a:spcPct val="90000"/>
              </a:lnSpc>
              <a:spcBef>
                <a:spcPts val="500"/>
              </a:spcBef>
            </a:pPr>
            <a:r>
              <a:rPr lang="it-IT" sz="2000">
                <a:solidFill>
                  <a:srgbClr val="262626"/>
                </a:solidFill>
              </a:rPr>
              <a:t>il giocatore automatico, </a:t>
            </a:r>
            <a:r>
              <a:rPr lang="it-IT" sz="2000" i="1">
                <a:solidFill>
                  <a:srgbClr val="262626"/>
                </a:solidFill>
              </a:rPr>
              <a:t>Automatic Player</a:t>
            </a:r>
            <a:r>
              <a:rPr lang="it-IT" sz="2000">
                <a:solidFill>
                  <a:srgbClr val="262626"/>
                </a:solidFill>
              </a:rPr>
              <a:t>, un agente dotato di una semplice intelligenza artificiale;</a:t>
            </a:r>
          </a:p>
          <a:p>
            <a:pPr marL="0" lvl="0" indent="0">
              <a:lnSpc>
                <a:spcPct val="90000"/>
              </a:lnSpc>
              <a:spcBef>
                <a:spcPts val="500"/>
              </a:spcBef>
              <a:buNone/>
            </a:pPr>
            <a:endParaRPr lang="it-IT" sz="2000">
              <a:solidFill>
                <a:srgbClr val="262626"/>
              </a:solidFill>
            </a:endParaRPr>
          </a:p>
          <a:p>
            <a:pPr marL="0" lvl="0" indent="0">
              <a:lnSpc>
                <a:spcPct val="90000"/>
              </a:lnSpc>
              <a:spcBef>
                <a:spcPts val="500"/>
              </a:spcBef>
              <a:buNone/>
            </a:pPr>
            <a:r>
              <a:rPr lang="it-IT" sz="2000">
                <a:solidFill>
                  <a:srgbClr val="262626"/>
                </a:solidFill>
              </a:rPr>
              <a:t>Quindi, l’utente potrà decidere se vuole essere lui a controllare le mosse del suo personaggio oppure lasciare che la risoluzione e quindi l'esplorazione del labirinto venga eseguita dal giocatore automatico.</a:t>
            </a:r>
          </a:p>
          <a:p>
            <a:pPr marL="0" lvl="0" indent="0">
              <a:lnSpc>
                <a:spcPct val="90000"/>
              </a:lnSpc>
              <a:spcBef>
                <a:spcPts val="500"/>
              </a:spcBef>
              <a:buNone/>
            </a:pPr>
            <a:r>
              <a:rPr lang="it-IT" sz="2000">
                <a:solidFill>
                  <a:srgbClr val="262626"/>
                </a:solidFill>
              </a:rPr>
              <a:t>Inoltre, all’avvio della partita, potrà scegliere se giocare alla versione classica, </a:t>
            </a:r>
            <a:r>
              <a:rPr lang="it-IT" sz="2000" i="1">
                <a:solidFill>
                  <a:srgbClr val="262626"/>
                </a:solidFill>
              </a:rPr>
              <a:t>Hero Side</a:t>
            </a:r>
            <a:r>
              <a:rPr lang="it-IT" sz="2000">
                <a:solidFill>
                  <a:srgbClr val="262626"/>
                </a:solidFill>
              </a:rPr>
              <a:t>, in cui l'avventuriero deve uccidere il Wumpus oppure alla versione </a:t>
            </a:r>
            <a:r>
              <a:rPr lang="it-IT" sz="2000" i="1">
                <a:solidFill>
                  <a:srgbClr val="262626"/>
                </a:solidFill>
              </a:rPr>
              <a:t>Wumpus Side</a:t>
            </a:r>
            <a:r>
              <a:rPr lang="it-IT" sz="2000">
                <a:solidFill>
                  <a:srgbClr val="262626"/>
                </a:solidFill>
              </a:rPr>
              <a:t>, in cui dovrà impersonare proprio il mostro del gioco e riuscire a sopravvivere alla battuta di caccia.</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77">
    <p:spTree>
      <p:nvGrpSpPr>
        <p:cNvPr id="1" name=""/>
        <p:cNvGrpSpPr/>
        <p:nvPr/>
      </p:nvGrpSpPr>
      <p:grpSpPr>
        <a:xfrm>
          <a:off x="0" y="0"/>
          <a:ext cx="0" cy="0"/>
          <a:chOff x="0" y="0"/>
          <a:chExt cx="0" cy="0"/>
        </a:xfrm>
      </p:grpSpPr>
      <p:pic>
        <p:nvPicPr>
          <p:cNvPr id="2" name="Immagine 3">
            <a:extLst>
              <a:ext uri="{FF2B5EF4-FFF2-40B4-BE49-F238E27FC236}">
                <a16:creationId xmlns:a16="http://schemas.microsoft.com/office/drawing/2014/main" id="{BB48AEC2-8639-9178-4DD1-62EAC7412BF8}"/>
              </a:ext>
            </a:extLst>
          </p:cNvPr>
          <p:cNvPicPr>
            <a:picLocks noChangeAspect="1"/>
          </p:cNvPicPr>
          <p:nvPr/>
        </p:nvPicPr>
        <p:blipFill>
          <a:blip r:embed="rId2"/>
          <a:stretch>
            <a:fillRect/>
          </a:stretch>
        </p:blipFill>
        <p:spPr>
          <a:xfrm>
            <a:off x="438930" y="1261753"/>
            <a:ext cx="11314136" cy="5596246"/>
          </a:xfrm>
          <a:prstGeom prst="rect">
            <a:avLst/>
          </a:prstGeom>
          <a:noFill/>
          <a:ln cap="flat">
            <a:noFill/>
          </a:ln>
        </p:spPr>
      </p:pic>
      <p:sp>
        <p:nvSpPr>
          <p:cNvPr id="3" name="CasellaDiTesto 4">
            <a:extLst>
              <a:ext uri="{FF2B5EF4-FFF2-40B4-BE49-F238E27FC236}">
                <a16:creationId xmlns:a16="http://schemas.microsoft.com/office/drawing/2014/main" id="{206DDEE9-C350-5842-D92B-93BDF4D599EA}"/>
              </a:ext>
            </a:extLst>
          </p:cNvPr>
          <p:cNvSpPr txBox="1"/>
          <p:nvPr/>
        </p:nvSpPr>
        <p:spPr>
          <a:xfrm>
            <a:off x="438930" y="645456"/>
            <a:ext cx="11314136" cy="400114"/>
          </a:xfrm>
          <a:prstGeom prst="rect">
            <a:avLst/>
          </a:prstGeom>
          <a:solidFill>
            <a:srgbClr val="203864"/>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1" i="0" u="none" strike="noStrike" kern="1200" cap="none" spc="0" baseline="0">
                <a:solidFill>
                  <a:srgbClr val="FFFFFF"/>
                </a:solidFill>
                <a:uFillTx/>
                <a:latin typeface="Gill Sans MT" pitchFamily="34"/>
              </a:rPr>
              <a:t>DIAGRAMMA UML DELLE CLASSI DEL PACKAGE game.structure</a:t>
            </a: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name="Slide81">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F7291B-47DD-2C55-A32B-54E8AC5CE21B}"/>
              </a:ext>
            </a:extLst>
          </p:cNvPr>
          <p:cNvSpPr txBox="1">
            <a:spLocks noGrp="1"/>
          </p:cNvSpPr>
          <p:nvPr>
            <p:ph type="title"/>
          </p:nvPr>
        </p:nvSpPr>
        <p:spPr/>
        <p:txBody>
          <a:bodyPr/>
          <a:lstStyle/>
          <a:p>
            <a:pPr lvl="0"/>
            <a:r>
              <a:rPr lang="it-IT"/>
              <a:t>Terreno di gioco</a:t>
            </a:r>
          </a:p>
        </p:txBody>
      </p:sp>
      <p:sp>
        <p:nvSpPr>
          <p:cNvPr id="3" name="CasellaDiTesto 2">
            <a:extLst>
              <a:ext uri="{FF2B5EF4-FFF2-40B4-BE49-F238E27FC236}">
                <a16:creationId xmlns:a16="http://schemas.microsoft.com/office/drawing/2014/main" id="{106F453F-CFFD-9383-AFBA-4CC1F6FA1785}"/>
              </a:ext>
            </a:extLst>
          </p:cNvPr>
          <p:cNvSpPr txBox="1"/>
          <p:nvPr/>
        </p:nvSpPr>
        <p:spPr>
          <a:xfrm>
            <a:off x="496555" y="2062447"/>
            <a:ext cx="11198894" cy="16090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La classe più rilevante è </a:t>
            </a:r>
            <a:r>
              <a:rPr lang="it-IT" sz="2000" b="1" i="0" u="none" strike="noStrike" kern="1200" cap="none" spc="0" baseline="0">
                <a:solidFill>
                  <a:srgbClr val="262626"/>
                </a:solidFill>
                <a:uFillTx/>
                <a:latin typeface="Gill Sans MT" pitchFamily="34"/>
                <a:ea typeface="Times New Roman" pitchFamily="18"/>
                <a:cs typeface="Times New Roman" pitchFamily="18"/>
              </a:rPr>
              <a:t>MapConfiguration</a:t>
            </a:r>
            <a:r>
              <a:rPr lang="it-IT" sz="2000" b="0" i="0" u="none" strike="noStrike" kern="1200" cap="none" spc="0" baseline="0">
                <a:solidFill>
                  <a:srgbClr val="262626"/>
                </a:solidFill>
                <a:uFillTx/>
                <a:latin typeface="Gill Sans MT" pitchFamily="34"/>
                <a:ea typeface="Times New Roman" pitchFamily="18"/>
                <a:cs typeface="Times New Roman" pitchFamily="18"/>
              </a:rPr>
              <a:t>, poiché, utilizzando tutte le altre classi del package </a:t>
            </a:r>
            <a:r>
              <a:rPr lang="it-IT" sz="2000" b="1" i="0" u="none" strike="noStrike" kern="1200" cap="none" spc="0" baseline="0">
                <a:solidFill>
                  <a:srgbClr val="262626"/>
                </a:solidFill>
                <a:uFillTx/>
                <a:latin typeface="Gill Sans MT" pitchFamily="34"/>
                <a:ea typeface="Times New Roman" pitchFamily="18"/>
                <a:cs typeface="Times New Roman" pitchFamily="18"/>
              </a:rPr>
              <a:t>game.structure</a:t>
            </a:r>
            <a:r>
              <a:rPr lang="it-IT" sz="2000" b="0" i="0" u="none" strike="noStrike" kern="1200" cap="none" spc="0" baseline="0">
                <a:solidFill>
                  <a:srgbClr val="262626"/>
                </a:solidFill>
                <a:uFillTx/>
                <a:latin typeface="Gill Sans MT" pitchFamily="34"/>
                <a:ea typeface="Times New Roman" pitchFamily="18"/>
                <a:cs typeface="Times New Roman" pitchFamily="18"/>
              </a:rPr>
              <a:t>, svolge tutte le configurazioni necessarie alla preparazione del campo di gioco.</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Infatti, tramite i relativi metodi verranno inizializzati tutti gli elementi di gioco, sulla base della funzione di probabilità che ne stabilisce il posizionamento in maniera totalmente casuale.</a:t>
            </a:r>
          </a:p>
        </p:txBody>
      </p:sp>
      <p:pic>
        <p:nvPicPr>
          <p:cNvPr id="4" name="Immagine 4">
            <a:extLst>
              <a:ext uri="{FF2B5EF4-FFF2-40B4-BE49-F238E27FC236}">
                <a16:creationId xmlns:a16="http://schemas.microsoft.com/office/drawing/2014/main" id="{C6B9E84C-6A42-557C-63D4-587D8412999C}"/>
              </a:ext>
            </a:extLst>
          </p:cNvPr>
          <p:cNvPicPr>
            <a:picLocks noChangeAspect="1"/>
          </p:cNvPicPr>
          <p:nvPr/>
        </p:nvPicPr>
        <p:blipFill>
          <a:blip r:embed="rId2"/>
          <a:srcRect l="4939" t="8368" r="5002" b="14351"/>
          <a:stretch>
            <a:fillRect/>
          </a:stretch>
        </p:blipFill>
        <p:spPr>
          <a:xfrm>
            <a:off x="4977819" y="4889470"/>
            <a:ext cx="6799597" cy="1447403"/>
          </a:xfrm>
          <a:prstGeom prst="rect">
            <a:avLst/>
          </a:prstGeom>
          <a:noFill/>
          <a:ln cap="flat">
            <a:noFill/>
          </a:ln>
        </p:spPr>
      </p:pic>
      <p:pic>
        <p:nvPicPr>
          <p:cNvPr id="5" name="Immagine 6">
            <a:extLst>
              <a:ext uri="{FF2B5EF4-FFF2-40B4-BE49-F238E27FC236}">
                <a16:creationId xmlns:a16="http://schemas.microsoft.com/office/drawing/2014/main" id="{F4C92713-FC8F-09EE-4E76-E7876EA9B579}"/>
              </a:ext>
            </a:extLst>
          </p:cNvPr>
          <p:cNvPicPr>
            <a:picLocks noChangeAspect="1"/>
          </p:cNvPicPr>
          <p:nvPr/>
        </p:nvPicPr>
        <p:blipFill>
          <a:blip r:embed="rId3"/>
          <a:srcRect l="13485" t="7476" r="8423" b="4929"/>
          <a:stretch>
            <a:fillRect/>
          </a:stretch>
        </p:blipFill>
        <p:spPr>
          <a:xfrm>
            <a:off x="575898" y="4285929"/>
            <a:ext cx="3565474" cy="2050944"/>
          </a:xfrm>
          <a:prstGeom prst="rect">
            <a:avLst/>
          </a:prstGeom>
          <a:noFill/>
          <a:ln cap="flat">
            <a:noFill/>
          </a:ln>
        </p:spPr>
      </p:pic>
      <p:sp>
        <p:nvSpPr>
          <p:cNvPr id="6" name="CasellaDiTesto 7">
            <a:extLst>
              <a:ext uri="{FF2B5EF4-FFF2-40B4-BE49-F238E27FC236}">
                <a16:creationId xmlns:a16="http://schemas.microsoft.com/office/drawing/2014/main" id="{86249D09-6C51-8F09-D42C-E33B7A269C6E}"/>
              </a:ext>
            </a:extLst>
          </p:cNvPr>
          <p:cNvSpPr txBox="1"/>
          <p:nvPr/>
        </p:nvSpPr>
        <p:spPr>
          <a:xfrm>
            <a:off x="496555" y="3778648"/>
            <a:ext cx="10614437"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La struttura della mappa che si ottiene alla fine di questo processo sarà del tipo:</a:t>
            </a:r>
            <a:endParaRPr lang="it-IT" sz="2000" b="0" i="0" u="none" strike="noStrike" kern="1200" cap="none" spc="0" baseline="0">
              <a:solidFill>
                <a:srgbClr val="262626"/>
              </a:solidFill>
              <a:uFillTx/>
              <a:latin typeface="Gill Sans MT" pitchFamily="3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8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4AB070-3966-088E-4F7D-2604A126F5D7}"/>
              </a:ext>
            </a:extLst>
          </p:cNvPr>
          <p:cNvSpPr txBox="1">
            <a:spLocks noGrp="1"/>
          </p:cNvSpPr>
          <p:nvPr>
            <p:ph type="title"/>
          </p:nvPr>
        </p:nvSpPr>
        <p:spPr/>
        <p:txBody>
          <a:bodyPr/>
          <a:lstStyle/>
          <a:p>
            <a:pPr lvl="0"/>
            <a:r>
              <a:rPr lang="it-IT"/>
              <a:t>Riempimento della mappa</a:t>
            </a:r>
          </a:p>
        </p:txBody>
      </p:sp>
      <p:sp>
        <p:nvSpPr>
          <p:cNvPr id="3" name="CasellaDiTesto 2">
            <a:extLst>
              <a:ext uri="{FF2B5EF4-FFF2-40B4-BE49-F238E27FC236}">
                <a16:creationId xmlns:a16="http://schemas.microsoft.com/office/drawing/2014/main" id="{B8F1042C-4E20-DAAE-5D97-AFE4352DEA6D}"/>
              </a:ext>
            </a:extLst>
          </p:cNvPr>
          <p:cNvSpPr txBox="1"/>
          <p:nvPr/>
        </p:nvSpPr>
        <p:spPr>
          <a:xfrm>
            <a:off x="454923" y="2015813"/>
            <a:ext cx="11224506" cy="112684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La determinazione del contenuto di ogni cella della matrice avviene calcolando la probabilità del valore che si sta considerando come possibile tipologia, verificando se questo sia maggiore della soglia ed etichettando, nel caso di esito positivo, la casella in esame. Segue la funzione di probabilità:</a:t>
            </a: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3CD7CEAC-2334-1871-DF07-48733EC89006}"/>
                  </a:ext>
                </a:extLst>
              </p:cNvPr>
              <p:cNvSpPr txBox="1"/>
              <p:nvPr/>
            </p:nvSpPr>
            <p:spPr>
              <a:xfrm>
                <a:off x="2528352" y="3332146"/>
                <a:ext cx="7124703" cy="87267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f>
                        <m:fPr>
                          <m:ctrlPr>
                            <a:rPr lang="it-IT" i="1">
                              <a:solidFill>
                                <a:srgbClr val="836967"/>
                              </a:solidFill>
                              <a:latin typeface="Cambria Math" panose="02040503050406030204" pitchFamily="18" charset="0"/>
                            </a:rPr>
                          </m:ctrlPr>
                        </m:fPr>
                        <m:num>
                          <m:r>
                            <a:rPr lang="it-IT">
                              <a:latin typeface="Cambria Math" panose="02040503050406030204" pitchFamily="18" charset="0"/>
                            </a:rPr>
                            <m:t>(</m:t>
                          </m:r>
                          <m:f>
                            <m:fPr>
                              <m:ctrlPr>
                                <a:rPr lang="it-IT" i="1">
                                  <a:solidFill>
                                    <a:srgbClr val="836967"/>
                                  </a:solidFill>
                                  <a:latin typeface="Cambria Math" panose="02040503050406030204" pitchFamily="18" charset="0"/>
                                </a:rPr>
                              </m:ctrlPr>
                            </m:fPr>
                            <m:num>
                              <m:r>
                                <m:rPr>
                                  <m:sty m:val="p"/>
                                </m:rPr>
                                <a:rPr lang="it-IT" i="0">
                                  <a:latin typeface="Cambria Math" panose="02040503050406030204" pitchFamily="18" charset="0"/>
                                </a:rPr>
                                <m:t>x</m:t>
                              </m:r>
                            </m:num>
                            <m:den>
                              <m:sSub>
                                <m:sSubPr>
                                  <m:ctrlPr>
                                    <a:rPr lang="it-IT" i="1">
                                      <a:solidFill>
                                        <a:srgbClr val="836967"/>
                                      </a:solidFill>
                                      <a:latin typeface="Cambria Math" panose="02040503050406030204" pitchFamily="18" charset="0"/>
                                    </a:rPr>
                                  </m:ctrlPr>
                                </m:sSubPr>
                                <m:e>
                                  <m:r>
                                    <m:rPr>
                                      <m:sty m:val="p"/>
                                    </m:rPr>
                                    <a:rPr lang="it-IT" i="0">
                                      <a:latin typeface="Cambria Math" panose="02040503050406030204" pitchFamily="18" charset="0"/>
                                    </a:rPr>
                                    <m:t>x</m:t>
                                  </m:r>
                                </m:e>
                                <m:sub>
                                  <m:r>
                                    <m:rPr>
                                      <m:sty m:val="p"/>
                                    </m:rPr>
                                    <a:rPr lang="it-IT" i="0">
                                      <a:latin typeface="Cambria Math" panose="02040503050406030204" pitchFamily="18" charset="0"/>
                                    </a:rPr>
                                    <m:t>max</m:t>
                                  </m:r>
                                </m:sub>
                              </m:sSub>
                            </m:den>
                          </m:f>
                          <m:r>
                            <a:rPr lang="it-IT" i="0">
                              <a:latin typeface="Cambria Math" panose="02040503050406030204" pitchFamily="18" charset="0"/>
                            </a:rPr>
                            <m:t>− </m:t>
                          </m:r>
                          <m:f>
                            <m:fPr>
                              <m:ctrlPr>
                                <a:rPr lang="it-IT" i="1">
                                  <a:solidFill>
                                    <a:srgbClr val="836967"/>
                                  </a:solidFill>
                                  <a:latin typeface="Cambria Math" panose="02040503050406030204" pitchFamily="18" charset="0"/>
                                </a:rPr>
                              </m:ctrlPr>
                            </m:fPr>
                            <m:num>
                              <m:r>
                                <m:rPr>
                                  <m:sty m:val="p"/>
                                </m:rPr>
                                <a:rPr lang="it-IT" i="0">
                                  <a:latin typeface="Cambria Math" panose="02040503050406030204" pitchFamily="18" charset="0"/>
                                </a:rPr>
                                <m:t>n</m:t>
                              </m:r>
                            </m:num>
                            <m:den>
                              <m:sSub>
                                <m:sSubPr>
                                  <m:ctrlPr>
                                    <a:rPr lang="it-IT" i="1">
                                      <a:solidFill>
                                        <a:srgbClr val="836967"/>
                                      </a:solidFill>
                                      <a:latin typeface="Cambria Math" panose="02040503050406030204" pitchFamily="18" charset="0"/>
                                    </a:rPr>
                                  </m:ctrlPr>
                                </m:sSubPr>
                                <m:e>
                                  <m:r>
                                    <m:rPr>
                                      <m:sty m:val="p"/>
                                    </m:rPr>
                                    <a:rPr lang="it-IT" i="0">
                                      <a:latin typeface="Cambria Math" panose="02040503050406030204" pitchFamily="18" charset="0"/>
                                    </a:rPr>
                                    <m:t>n</m:t>
                                  </m:r>
                                </m:e>
                                <m:sub>
                                  <m:r>
                                    <m:rPr>
                                      <m:sty m:val="p"/>
                                    </m:rPr>
                                    <a:rPr lang="it-IT" i="0">
                                      <a:latin typeface="Cambria Math" panose="02040503050406030204" pitchFamily="18" charset="0"/>
                                    </a:rPr>
                                    <m:t>max</m:t>
                                  </m:r>
                                </m:sub>
                              </m:sSub>
                            </m:den>
                          </m:f>
                          <m:r>
                            <a:rPr lang="it-IT" i="0">
                              <a:latin typeface="Cambria Math" panose="02040503050406030204" pitchFamily="18" charset="0"/>
                            </a:rPr>
                            <m:t>+</m:t>
                          </m:r>
                          <m:r>
                            <m:rPr>
                              <m:sty m:val="p"/>
                            </m:rPr>
                            <a:rPr lang="it-IT" i="0">
                              <a:latin typeface="Cambria Math" panose="02040503050406030204" pitchFamily="18" charset="0"/>
                            </a:rPr>
                            <m:t>random</m:t>
                          </m:r>
                          <m:r>
                            <a:rPr lang="it-IT" i="0">
                              <a:latin typeface="Cambria Math" panose="02040503050406030204" pitchFamily="18" charset="0"/>
                            </a:rPr>
                            <m:t>∗0.3)</m:t>
                          </m:r>
                        </m:num>
                        <m:den>
                          <m:r>
                            <a:rPr lang="it-IT" i="0">
                              <a:latin typeface="Cambria Math" panose="02040503050406030204" pitchFamily="18" charset="0"/>
                            </a:rPr>
                            <m:t>3</m:t>
                          </m:r>
                        </m:den>
                      </m:f>
                    </m:oMath>
                  </m:oMathPara>
                </a14:m>
                <a:endParaRPr lang="it-IT" sz="1600" b="0" i="0" u="none" strike="noStrike" kern="1200" cap="none" spc="0" baseline="0">
                  <a:solidFill>
                    <a:srgbClr val="000000"/>
                  </a:solidFill>
                  <a:uFillTx/>
                  <a:latin typeface="Calibri"/>
                </a:endParaRPr>
              </a:p>
            </p:txBody>
          </p:sp>
        </mc:Choice>
        <mc:Fallback xmlns="">
          <p:sp>
            <p:nvSpPr>
              <p:cNvPr id="4" name="CasellaDiTesto 3">
                <a:extLst>
                  <a:ext uri="{FF2B5EF4-FFF2-40B4-BE49-F238E27FC236}">
                    <a16:creationId xmlns:a16="http://schemas.microsoft.com/office/drawing/2014/main" id="{3CD7CEAC-2334-1871-DF07-48733EC89006}"/>
                  </a:ext>
                </a:extLst>
              </p:cNvPr>
              <p:cNvSpPr txBox="1">
                <a:spLocks noRot="1" noChangeAspect="1" noMove="1" noResize="1" noEditPoints="1" noAdjustHandles="1" noChangeArrowheads="1" noChangeShapeType="1" noTextEdit="1"/>
              </p:cNvSpPr>
              <p:nvPr/>
            </p:nvSpPr>
            <p:spPr>
              <a:xfrm>
                <a:off x="2528352" y="3332146"/>
                <a:ext cx="7124703" cy="872675"/>
              </a:xfrm>
              <a:prstGeom prst="rect">
                <a:avLst/>
              </a:prstGeom>
              <a:blipFill>
                <a:blip r:embed="rId2"/>
                <a:stretch>
                  <a:fillRect/>
                </a:stretch>
              </a:blipFill>
              <a:ln cap="flat">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 name="Segnaposto contenuto 2">
                <a:extLst>
                  <a:ext uri="{FF2B5EF4-FFF2-40B4-BE49-F238E27FC236}">
                    <a16:creationId xmlns:a16="http://schemas.microsoft.com/office/drawing/2014/main" id="{A8E64727-7244-D85A-44B3-3246840B5027}"/>
                  </a:ext>
                </a:extLst>
              </p:cNvPr>
              <p:cNvSpPr txBox="1"/>
              <p:nvPr/>
            </p:nvSpPr>
            <p:spPr>
              <a:xfrm>
                <a:off x="575898" y="4204822"/>
                <a:ext cx="11103531" cy="2653177"/>
              </a:xfrm>
              <a:prstGeom prst="rect">
                <a:avLst/>
              </a:prstGeom>
              <a:noFill/>
              <a:ln cap="flat">
                <a:noFill/>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4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3B3838"/>
                    </a:solidFill>
                    <a:uFillTx/>
                    <a:latin typeface="Gill Sans MT" pitchFamily="34"/>
                  </a:rPr>
                  <a:t>Dove:</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14:m>
                  <m:oMath xmlns:m="http://schemas.openxmlformats.org/officeDocument/2006/math">
                    <m:r>
                      <a:rPr lang="it-IT" i="1">
                        <a:latin typeface="Cambria Math" panose="02040503050406030204" pitchFamily="18" charset="0"/>
                      </a:rPr>
                      <m:t>𝑥</m:t>
                    </m:r>
                  </m:oMath>
                </a14:m>
                <a:r>
                  <a:rPr lang="it-IT" sz="2000" b="0" i="0" u="none" strike="noStrike" kern="1200" cap="none" spc="0" baseline="0">
                    <a:solidFill>
                      <a:srgbClr val="3B3838"/>
                    </a:solidFill>
                    <a:uFillTx/>
                    <a:latin typeface="Gill Sans MT" pitchFamily="34"/>
                  </a:rPr>
                  <a:t> è il numero di oggetti che devono ancora essere posizionati nella mappa;</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14:m>
                  <m:oMath xmlns:m="http://schemas.openxmlformats.org/officeDocument/2006/math">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𝑥</m:t>
                        </m:r>
                      </m:e>
                      <m:sub>
                        <m:r>
                          <a:rPr lang="it-IT" i="1">
                            <a:latin typeface="Cambria Math" panose="02040503050406030204" pitchFamily="18" charset="0"/>
                          </a:rPr>
                          <m:t>𝑚𝑎𝑥</m:t>
                        </m:r>
                      </m:sub>
                    </m:sSub>
                  </m:oMath>
                </a14:m>
                <a:r>
                  <a:rPr lang="it-IT" sz="2400" b="0" i="0" u="none" strike="noStrike" kern="0" cap="none" spc="0" baseline="0">
                    <a:solidFill>
                      <a:srgbClr val="3B3838"/>
                    </a:solidFill>
                    <a:uFillTx/>
                    <a:latin typeface="Gill Sans MT" pitchFamily="34"/>
                  </a:rPr>
                  <a:t> </a:t>
                </a:r>
                <a:r>
                  <a:rPr lang="it-IT" sz="2000" b="0" i="0" u="none" strike="noStrike" kern="1200" cap="none" spc="0" baseline="0">
                    <a:solidFill>
                      <a:srgbClr val="3B3838"/>
                    </a:solidFill>
                    <a:uFillTx/>
                    <a:latin typeface="Gill Sans MT" pitchFamily="34"/>
                  </a:rPr>
                  <a:t>è il numero massimo di oggetti di tipo </a:t>
                </a:r>
                <a14:m>
                  <m:oMath xmlns:m="http://schemas.openxmlformats.org/officeDocument/2006/math">
                    <m:r>
                      <a:rPr lang="it-IT" i="1">
                        <a:latin typeface="Cambria Math" panose="02040503050406030204" pitchFamily="18" charset="0"/>
                      </a:rPr>
                      <m:t>𝑋</m:t>
                    </m:r>
                  </m:oMath>
                </a14:m>
                <a:r>
                  <a:rPr lang="it-IT" sz="2000" b="0" i="0" u="none" strike="noStrike" kern="1200" cap="none" spc="0" baseline="0">
                    <a:solidFill>
                      <a:srgbClr val="3B3838"/>
                    </a:solidFill>
                    <a:uFillTx/>
                    <a:latin typeface="Gill Sans MT" pitchFamily="34"/>
                  </a:rPr>
                  <a:t> che possono essere posizionati;</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14:m>
                  <m:oMath xmlns:m="http://schemas.openxmlformats.org/officeDocument/2006/math">
                    <m:r>
                      <a:rPr lang="it-IT" i="1">
                        <a:latin typeface="Cambria Math" panose="02040503050406030204" pitchFamily="18" charset="0"/>
                      </a:rPr>
                      <m:t>𝑛</m:t>
                    </m:r>
                  </m:oMath>
                </a14:m>
                <a:r>
                  <a:rPr lang="it-IT" sz="2000" b="0" i="0" u="none" strike="noStrike" kern="1200" cap="none" spc="0" baseline="0">
                    <a:solidFill>
                      <a:srgbClr val="3B3838"/>
                    </a:solidFill>
                    <a:uFillTx/>
                    <a:latin typeface="Gill Sans MT" pitchFamily="34"/>
                  </a:rPr>
                  <a:t> è il numero di celle della mappa che devono ancora essere riempite;</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14:m>
                  <m:oMath xmlns:m="http://schemas.openxmlformats.org/officeDocument/2006/math">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𝑛</m:t>
                        </m:r>
                      </m:e>
                      <m:sub>
                        <m:r>
                          <a:rPr lang="it-IT" i="1">
                            <a:latin typeface="Cambria Math" panose="02040503050406030204" pitchFamily="18" charset="0"/>
                          </a:rPr>
                          <m:t>𝑚𝑎𝑥</m:t>
                        </m:r>
                      </m:sub>
                    </m:sSub>
                  </m:oMath>
                </a14:m>
                <a:r>
                  <a:rPr lang="it-IT" sz="2000" b="0" i="0" u="none" strike="noStrike" kern="1200" cap="none" spc="0" baseline="0">
                    <a:solidFill>
                      <a:srgbClr val="3B3838"/>
                    </a:solidFill>
                    <a:uFillTx/>
                    <a:latin typeface="Gill Sans MT" pitchFamily="34"/>
                  </a:rPr>
                  <a:t> è il numero delle celle che compongono la mappa di gioco;	</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14:m>
                  <m:oMath xmlns:m="http://schemas.openxmlformats.org/officeDocument/2006/math">
                    <m:r>
                      <a:rPr lang="it-IT" i="1">
                        <a:latin typeface="Cambria Math" panose="02040503050406030204" pitchFamily="18" charset="0"/>
                      </a:rPr>
                      <m:t>𝑟𝑎𝑛𝑑𝑜𝑚</m:t>
                    </m:r>
                  </m:oMath>
                </a14:m>
                <a:r>
                  <a:rPr lang="it-IT" sz="2000" b="0" i="0" u="none" strike="noStrike" kern="1200" cap="none" spc="0" baseline="0">
                    <a:solidFill>
                      <a:srgbClr val="3B3838"/>
                    </a:solidFill>
                    <a:uFillTx/>
                    <a:latin typeface="Gill Sans MT" pitchFamily="34"/>
                  </a:rPr>
                  <a:t> è </a:t>
                </a:r>
                <a:r>
                  <a:rPr lang="it-IT" sz="2000" b="0" i="0" u="none" strike="noStrike" kern="1200" cap="none" spc="0" baseline="0">
                    <a:solidFill>
                      <a:srgbClr val="3B3838"/>
                    </a:solidFill>
                    <a:uFillTx/>
                    <a:latin typeface="Gill Sans MT" pitchFamily="34"/>
                    <a:ea typeface="Times New Roman" pitchFamily="18"/>
                  </a:rPr>
                  <a:t>un numero casuale inserito per dare un minimo di varianza alla funzione;</a:t>
                </a:r>
                <a:endParaRPr lang="it-IT" sz="2000" b="0" i="0" u="none" strike="noStrike" kern="1200" cap="none" spc="0" baseline="0">
                  <a:solidFill>
                    <a:srgbClr val="3B3838"/>
                  </a:solidFill>
                  <a:uFillTx/>
                  <a:latin typeface="Gill Sans MT" pitchFamily="34"/>
                </a:endParaRPr>
              </a:p>
            </p:txBody>
          </p:sp>
        </mc:Choice>
        <mc:Fallback xmlns="">
          <p:sp>
            <p:nvSpPr>
              <p:cNvPr id="5" name="Segnaposto contenuto 2">
                <a:extLst>
                  <a:ext uri="{FF2B5EF4-FFF2-40B4-BE49-F238E27FC236}">
                    <a16:creationId xmlns:a16="http://schemas.microsoft.com/office/drawing/2014/main" id="{A8E64727-7244-D85A-44B3-3246840B5027}"/>
                  </a:ext>
                </a:extLst>
              </p:cNvPr>
              <p:cNvSpPr txBox="1">
                <a:spLocks noRot="1" noChangeAspect="1" noMove="1" noResize="1" noEditPoints="1" noAdjustHandles="1" noChangeArrowheads="1" noChangeShapeType="1" noTextEdit="1"/>
              </p:cNvSpPr>
              <p:nvPr/>
            </p:nvSpPr>
            <p:spPr>
              <a:xfrm>
                <a:off x="575898" y="4204822"/>
                <a:ext cx="11103531" cy="2653177"/>
              </a:xfrm>
              <a:prstGeom prst="rect">
                <a:avLst/>
              </a:prstGeom>
              <a:blipFill>
                <a:blip r:embed="rId3"/>
                <a:stretch>
                  <a:fillRect l="-549" t="-1379" b="-2759"/>
                </a:stretch>
              </a:blipFill>
              <a:ln cap="flat">
                <a:noFill/>
              </a:ln>
            </p:spPr>
            <p:txBody>
              <a:bodyPr/>
              <a:lstStyle/>
              <a:p>
                <a:r>
                  <a:rPr lang="it-IT">
                    <a:noFill/>
                  </a:rPr>
                  <a:t> </a:t>
                </a:r>
              </a:p>
            </p:txBody>
          </p:sp>
        </mc:Fallback>
      </mc:AlternateContent>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name="Slide78">
    <p:spTree>
      <p:nvGrpSpPr>
        <p:cNvPr id="1" name=""/>
        <p:cNvGrpSpPr/>
        <p:nvPr/>
      </p:nvGrpSpPr>
      <p:grpSpPr>
        <a:xfrm>
          <a:off x="0" y="0"/>
          <a:ext cx="0" cy="0"/>
          <a:chOff x="0" y="0"/>
          <a:chExt cx="0" cy="0"/>
        </a:xfrm>
      </p:grpSpPr>
      <p:sp>
        <p:nvSpPr>
          <p:cNvPr id="2" name="CasellaDiTesto 4">
            <a:extLst>
              <a:ext uri="{FF2B5EF4-FFF2-40B4-BE49-F238E27FC236}">
                <a16:creationId xmlns:a16="http://schemas.microsoft.com/office/drawing/2014/main" id="{D5CE2C8D-B526-3793-8FCB-88BBF8EBBDC9}"/>
              </a:ext>
            </a:extLst>
          </p:cNvPr>
          <p:cNvSpPr txBox="1"/>
          <p:nvPr/>
        </p:nvSpPr>
        <p:spPr>
          <a:xfrm>
            <a:off x="438930" y="645456"/>
            <a:ext cx="11314136" cy="400114"/>
          </a:xfrm>
          <a:prstGeom prst="rect">
            <a:avLst/>
          </a:prstGeom>
          <a:solidFill>
            <a:srgbClr val="203864"/>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1" i="0" u="none" strike="noStrike" kern="1200" cap="none" spc="0" baseline="0">
                <a:solidFill>
                  <a:srgbClr val="FFFFFF"/>
                </a:solidFill>
                <a:uFillTx/>
                <a:latin typeface="Gill Sans MT" pitchFamily="34"/>
              </a:rPr>
              <a:t>DIAGRAMMA UML DELLE CLASSI DEL PACKAGE game.session</a:t>
            </a:r>
          </a:p>
        </p:txBody>
      </p:sp>
      <p:pic>
        <p:nvPicPr>
          <p:cNvPr id="3" name="Immagine 2">
            <a:extLst>
              <a:ext uri="{FF2B5EF4-FFF2-40B4-BE49-F238E27FC236}">
                <a16:creationId xmlns:a16="http://schemas.microsoft.com/office/drawing/2014/main" id="{CE37C58A-698C-E8B6-D03F-CF33CF45F939}"/>
              </a:ext>
            </a:extLst>
          </p:cNvPr>
          <p:cNvPicPr>
            <a:picLocks noChangeAspect="1"/>
          </p:cNvPicPr>
          <p:nvPr/>
        </p:nvPicPr>
        <p:blipFill>
          <a:blip r:embed="rId2"/>
          <a:srcRect l="1176" t="1955" r="1176" b="2089"/>
          <a:stretch>
            <a:fillRect/>
          </a:stretch>
        </p:blipFill>
        <p:spPr>
          <a:xfrm>
            <a:off x="518172" y="1165402"/>
            <a:ext cx="11155661" cy="5692597"/>
          </a:xfrm>
          <a:prstGeom prst="rect">
            <a:avLst/>
          </a:prstGeom>
          <a:noFill/>
          <a:ln cap="flat">
            <a:noFill/>
          </a:ln>
        </p:spPr>
      </p:pic>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name="Slide8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7CA7C7-584C-BE92-5B0A-8690BF140FB3}"/>
              </a:ext>
            </a:extLst>
          </p:cNvPr>
          <p:cNvSpPr txBox="1">
            <a:spLocks noGrp="1"/>
          </p:cNvSpPr>
          <p:nvPr>
            <p:ph type="title"/>
          </p:nvPr>
        </p:nvSpPr>
        <p:spPr/>
        <p:txBody>
          <a:bodyPr/>
          <a:lstStyle/>
          <a:p>
            <a:pPr lvl="0"/>
            <a:r>
              <a:rPr lang="it-IT"/>
              <a:t>Controllore di gioco</a:t>
            </a:r>
          </a:p>
        </p:txBody>
      </p:sp>
      <p:sp>
        <p:nvSpPr>
          <p:cNvPr id="3" name="Segnaposto contenuto 2">
            <a:extLst>
              <a:ext uri="{FF2B5EF4-FFF2-40B4-BE49-F238E27FC236}">
                <a16:creationId xmlns:a16="http://schemas.microsoft.com/office/drawing/2014/main" id="{749AA485-E746-B5F8-B400-F8769062ECF2}"/>
              </a:ext>
            </a:extLst>
          </p:cNvPr>
          <p:cNvSpPr txBox="1"/>
          <p:nvPr/>
        </p:nvSpPr>
        <p:spPr>
          <a:xfrm>
            <a:off x="485326" y="1989999"/>
            <a:ext cx="11210754" cy="4487006"/>
          </a:xfrm>
          <a:prstGeom prst="rect">
            <a:avLst/>
          </a:prstGeom>
          <a:noFill/>
          <a:ln cap="flat">
            <a:noFill/>
          </a:ln>
        </p:spPr>
        <p:txBody>
          <a:bodyPr vert="horz" wrap="square" lIns="91440" tIns="45720" rIns="91440" bIns="45720" anchor="t" anchorCtr="0" compatLnSpc="1">
            <a:normAutofit/>
          </a:bodyPr>
          <a:lstStyle/>
          <a:p>
            <a:pPr marL="0" marR="0" lvl="0" indent="0" algn="l" defTabSz="457200" rtl="0" fontAlgn="auto" hangingPunct="1">
              <a:lnSpc>
                <a:spcPct val="100000"/>
              </a:lnSpc>
              <a:spcBef>
                <a:spcPts val="4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Il controllo e la messa in atto dei comandi, inseriti dall’utente, utilizzati per controllare il personaggio giocabile sono stati affidati alla classe </a:t>
            </a:r>
            <a:r>
              <a:rPr lang="it-IT" sz="2000" b="1" i="0" u="none" strike="noStrike" kern="1200" cap="none" spc="0" baseline="0">
                <a:solidFill>
                  <a:srgbClr val="262626"/>
                </a:solidFill>
                <a:uFillTx/>
                <a:latin typeface="Gill Sans MT" pitchFamily="34"/>
              </a:rPr>
              <a:t>Controller</a:t>
            </a:r>
            <a:r>
              <a:rPr lang="it-IT" sz="2000" b="0" i="0" u="none" strike="noStrike" kern="1200" cap="none" spc="0" baseline="0">
                <a:solidFill>
                  <a:srgbClr val="262626"/>
                </a:solidFill>
                <a:uFillTx/>
                <a:latin typeface="Gill Sans MT" pitchFamily="34"/>
              </a:rPr>
              <a:t>, collocata nel package </a:t>
            </a:r>
            <a:r>
              <a:rPr lang="it-IT" sz="2000" b="1" i="0" u="none" strike="noStrike" kern="1200" cap="none" spc="0" baseline="0">
                <a:solidFill>
                  <a:srgbClr val="262626"/>
                </a:solidFill>
                <a:uFillTx/>
                <a:latin typeface="Gill Sans MT" pitchFamily="34"/>
              </a:rPr>
              <a:t>game.session</a:t>
            </a:r>
            <a:r>
              <a:rPr lang="it-IT" sz="2000" b="0" i="0" u="none" strike="noStrike" kern="1200" cap="none" spc="0" baseline="0">
                <a:solidFill>
                  <a:srgbClr val="262626"/>
                </a:solidFill>
                <a:uFillTx/>
                <a:latin typeface="Gill Sans MT" pitchFamily="34"/>
              </a:rPr>
              <a:t>.</a:t>
            </a:r>
          </a:p>
          <a:p>
            <a:pPr marL="0" marR="0" lvl="0" indent="0" algn="l" defTabSz="457200" rtl="0" fontAlgn="auto" hangingPunct="1">
              <a:lnSpc>
                <a:spcPct val="100000"/>
              </a:lnSpc>
              <a:spcBef>
                <a:spcPts val="400"/>
              </a:spcBef>
              <a:spcAft>
                <a:spcPts val="600"/>
              </a:spcAft>
              <a:buNone/>
              <a:tabLst/>
              <a:defRPr sz="1800" b="0" i="0" u="none" strike="noStrike" kern="0" cap="none" spc="0" baseline="0">
                <a:solidFill>
                  <a:srgbClr val="000000"/>
                </a:solidFill>
                <a:uFillTx/>
              </a:defRPr>
            </a:pPr>
            <a:endParaRPr lang="it-IT" sz="2000" b="0" i="0" u="none" strike="noStrike" kern="1200" cap="none" spc="0" baseline="0">
              <a:solidFill>
                <a:srgbClr val="262626"/>
              </a:solidFill>
              <a:uFillTx/>
              <a:latin typeface="Gill Sans MT" pitchFamily="34"/>
            </a:endParaRPr>
          </a:p>
          <a:p>
            <a:pPr marL="0" marR="0" lvl="0" indent="0" algn="l" defTabSz="457200" rtl="0" fontAlgn="auto" hangingPunct="1">
              <a:lnSpc>
                <a:spcPct val="100000"/>
              </a:lnSpc>
              <a:spcBef>
                <a:spcPts val="4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Questa si occupa di:</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verificare se la direzione in cui si vuole fare muovere il PG è valida;</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effettuare la mossa, spostando effettivamente il PG nella cella corrispondente alla direzione specificata;</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aggiornare le informazioni dei sensori, in merito alla nuova posizione del giocatore;</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visualizzare il contenuto del vettore dei sensori in modo che possa essere reso noto al giocatore;</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aggiornare la mappa di esplorazione, cioè la mappa nota al giocatore;</a:t>
            </a:r>
          </a:p>
          <a:p>
            <a:pPr marL="306003" marR="0" lvl="0"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visualizzare il risultato ottenuto dopo l’esecuzione della mossa richiesta ed aggiornare il punteggio del giocatore;</a:t>
            </a:r>
            <a:endParaRPr lang="it-IT" sz="2000" b="0" i="0" u="none" strike="noStrike" kern="1200" cap="none" spc="0" baseline="0">
              <a:solidFill>
                <a:srgbClr val="262626"/>
              </a:solidFill>
              <a:uFillTx/>
              <a:latin typeface="Gill Sans M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8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9D911C-C164-8BBF-AC1C-05704DE14BBB}"/>
              </a:ext>
            </a:extLst>
          </p:cNvPr>
          <p:cNvSpPr txBox="1">
            <a:spLocks noGrp="1"/>
          </p:cNvSpPr>
          <p:nvPr>
            <p:ph type="title"/>
          </p:nvPr>
        </p:nvSpPr>
        <p:spPr/>
        <p:txBody>
          <a:bodyPr/>
          <a:lstStyle/>
          <a:p>
            <a:pPr lvl="0"/>
            <a:r>
              <a:rPr lang="it-IT"/>
              <a:t>Giocatore automatico</a:t>
            </a:r>
          </a:p>
        </p:txBody>
      </p:sp>
      <p:sp>
        <p:nvSpPr>
          <p:cNvPr id="3" name="CasellaDiTesto 2">
            <a:extLst>
              <a:ext uri="{FF2B5EF4-FFF2-40B4-BE49-F238E27FC236}">
                <a16:creationId xmlns:a16="http://schemas.microsoft.com/office/drawing/2014/main" id="{56F03524-84F2-EC1F-9B78-A507038E409A}"/>
              </a:ext>
            </a:extLst>
          </p:cNvPr>
          <p:cNvSpPr txBox="1"/>
          <p:nvPr/>
        </p:nvSpPr>
        <p:spPr>
          <a:xfrm>
            <a:off x="575898" y="2131338"/>
            <a:ext cx="11029611" cy="447135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Il giocatore automatico, rappresentato dalla classe </a:t>
            </a:r>
            <a:r>
              <a:rPr lang="it-IT" sz="2000" b="1" i="1" u="none" strike="noStrike" kern="1200" cap="none" spc="0" baseline="0">
                <a:solidFill>
                  <a:srgbClr val="262626"/>
                </a:solidFill>
                <a:uFillTx/>
                <a:latin typeface="Gill Sans MT" pitchFamily="34"/>
                <a:ea typeface="Times New Roman" pitchFamily="18"/>
                <a:cs typeface="Times New Roman" pitchFamily="18"/>
              </a:rPr>
              <a:t>AutomaticPlayer</a:t>
            </a:r>
            <a:r>
              <a:rPr lang="it-IT" sz="2000" b="0" i="0" u="none" strike="noStrike" kern="1200" cap="none" spc="0" baseline="0">
                <a:solidFill>
                  <a:srgbClr val="262626"/>
                </a:solidFill>
                <a:uFillTx/>
                <a:latin typeface="Gill Sans MT" pitchFamily="34"/>
                <a:ea typeface="Times New Roman" pitchFamily="18"/>
                <a:cs typeface="Times New Roman" pitchFamily="18"/>
              </a:rPr>
              <a:t>, è stato progettato per risolvere la partita in corso.</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cs typeface="Times New Roman" pitchFamily="18"/>
              </a:rPr>
              <a:t>Il meccanismo di funzionamento dell’agente intelligente, pur non essendo ottimale, porta al conseguimento della vittoria nella maggior parte dei casi.</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0" cap="none" spc="0" baseline="0">
                <a:solidFill>
                  <a:srgbClr val="262626"/>
                </a:solidFill>
                <a:uFillTx/>
                <a:latin typeface="Gill Sans MT" pitchFamily="34"/>
                <a:ea typeface="Times New Roman" pitchFamily="18"/>
                <a:cs typeface="Times New Roman" pitchFamily="18"/>
              </a:rPr>
              <a:t>Questo giocatore adotterà una strategia che consta di due differenti approcci, in modo che il suo comportamento muti e si adatti al variare della conoscenza che ha dell’ambiente.</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0" cap="none" spc="0" baseline="0">
                <a:solidFill>
                  <a:srgbClr val="262626"/>
                </a:solidFill>
                <a:uFillTx/>
                <a:latin typeface="Gill Sans MT" pitchFamily="34"/>
                <a:ea typeface="Times New Roman" pitchFamily="18"/>
                <a:cs typeface="Times New Roman" pitchFamily="18"/>
              </a:rPr>
              <a:t>In questo processo il ruolo chiave, quindi, è costituito dai sensori, che forniranno all’agente una panoramica sui pericoli che potrebbe incontrare, scegliendo una determinata direzione.</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0" cap="none" spc="0" baseline="0">
                <a:solidFill>
                  <a:srgbClr val="262626"/>
                </a:solidFill>
                <a:uFillTx/>
                <a:latin typeface="Gill Sans MT" pitchFamily="34"/>
                <a:ea typeface="Times New Roman" pitchFamily="18"/>
                <a:cs typeface="Times New Roman" pitchFamily="18"/>
              </a:rPr>
              <a:t>L</a:t>
            </a:r>
            <a:r>
              <a:rPr lang="it-IT" sz="2000" b="0" i="0" u="none" strike="noStrike" kern="1200" cap="none" spc="0" baseline="0">
                <a:solidFill>
                  <a:srgbClr val="262626"/>
                </a:solidFill>
                <a:uFillTx/>
                <a:latin typeface="Gill Sans MT" pitchFamily="34"/>
                <a:ea typeface="Times New Roman" pitchFamily="18"/>
                <a:cs typeface="Times New Roman" pitchFamily="18"/>
              </a:rPr>
              <a:t>’</a:t>
            </a:r>
            <a:r>
              <a:rPr lang="it-IT" sz="2000" b="0" i="1" u="none" strike="noStrike" kern="1200" cap="none" spc="0" baseline="0">
                <a:solidFill>
                  <a:srgbClr val="262626"/>
                </a:solidFill>
                <a:uFillTx/>
                <a:latin typeface="Gill Sans MT" pitchFamily="34"/>
                <a:ea typeface="Times New Roman" pitchFamily="18"/>
                <a:cs typeface="Times New Roman" pitchFamily="18"/>
              </a:rPr>
              <a:t>algoritmo</a:t>
            </a:r>
            <a:r>
              <a:rPr lang="it-IT" sz="2000" b="0" i="0" u="none" strike="noStrike" kern="1200" cap="none" spc="0" baseline="0">
                <a:solidFill>
                  <a:srgbClr val="262626"/>
                </a:solidFill>
                <a:uFillTx/>
                <a:latin typeface="Gill Sans MT" pitchFamily="34"/>
                <a:ea typeface="Times New Roman" pitchFamily="18"/>
                <a:cs typeface="Times New Roman" pitchFamily="18"/>
              </a:rPr>
              <a:t>, di tipo </a:t>
            </a:r>
            <a:r>
              <a:rPr lang="it-IT" sz="2000" b="0" i="1" u="none" strike="noStrike" kern="1200" cap="none" spc="0" baseline="0">
                <a:solidFill>
                  <a:srgbClr val="262626"/>
                </a:solidFill>
                <a:uFillTx/>
                <a:latin typeface="Gill Sans MT" pitchFamily="34"/>
                <a:ea typeface="Times New Roman" pitchFamily="18"/>
                <a:cs typeface="Times New Roman" pitchFamily="18"/>
              </a:rPr>
              <a:t>backtracking</a:t>
            </a:r>
            <a:r>
              <a:rPr lang="it-IT" sz="2000" b="0" i="0" u="none" strike="noStrike" kern="1200" cap="none" spc="0" baseline="0">
                <a:solidFill>
                  <a:srgbClr val="262626"/>
                </a:solidFill>
                <a:uFillTx/>
                <a:latin typeface="Gill Sans MT" pitchFamily="34"/>
                <a:ea typeface="Times New Roman" pitchFamily="18"/>
                <a:cs typeface="Times New Roman" pitchFamily="18"/>
              </a:rPr>
              <a:t>, che ne implementa il comportamento, allora, tenta di procedere all’esplorazione della matrice di gioco sulla base di statistiche che gli consentano di prevedere quale sia il contenuto delle celle adiacenti, tenendo conto delle informazioni acquisite fino a quel momento.</a:t>
            </a:r>
            <a:endParaRPr lang="it-IT" sz="2000" b="0" i="0" u="none" strike="noStrike" kern="1200" cap="none" spc="0" baseline="0">
              <a:solidFill>
                <a:srgbClr val="262626"/>
              </a:solidFill>
              <a:uFillTx/>
              <a:latin typeface="Gill Sans MT" pitchFamily="34"/>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90">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98B233-CFDC-E57D-8E1A-D9A40787F601}"/>
              </a:ext>
            </a:extLst>
          </p:cNvPr>
          <p:cNvSpPr txBox="1">
            <a:spLocks noGrp="1"/>
          </p:cNvSpPr>
          <p:nvPr>
            <p:ph type="title"/>
          </p:nvPr>
        </p:nvSpPr>
        <p:spPr/>
        <p:txBody>
          <a:bodyPr/>
          <a:lstStyle/>
          <a:p>
            <a:pPr lvl="0"/>
            <a:r>
              <a:rPr lang="it-IT"/>
              <a:t>descrizione della strategia</a:t>
            </a:r>
          </a:p>
        </p:txBody>
      </p:sp>
      <p:sp>
        <p:nvSpPr>
          <p:cNvPr id="3" name="CasellaDiTesto 3">
            <a:extLst>
              <a:ext uri="{FF2B5EF4-FFF2-40B4-BE49-F238E27FC236}">
                <a16:creationId xmlns:a16="http://schemas.microsoft.com/office/drawing/2014/main" id="{EED4272D-3FB1-CE96-6AE7-0DBD024029A1}"/>
              </a:ext>
            </a:extLst>
          </p:cNvPr>
          <p:cNvSpPr txBox="1"/>
          <p:nvPr/>
        </p:nvSpPr>
        <p:spPr>
          <a:xfrm>
            <a:off x="575898" y="1954310"/>
            <a:ext cx="11029611" cy="469705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cs typeface="Times New Roman" pitchFamily="18"/>
              </a:rPr>
              <a:t>Il giocatore automatico sceglie di muoversi sempre nella direzione più sicura, ma nel momento in cui questo non sarà più possibile, perché si troverà sempre circondato da celle non sicure, per evitare una situazione di stallo, compirà comunque una mossa.</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cs typeface="Times New Roman" pitchFamily="18"/>
              </a:rPr>
              <a:t>Se è acceso il sensore che indica la presenza del nemico, allora l’agente tenterà di colpirlo, scegliendo, in maniera casuale, una delle caselle che non ha ancora esplorato.</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cs typeface="Times New Roman" pitchFamily="18"/>
              </a:rPr>
              <a:t>Se il colpo è andato a segno, l’agente si è creato un nuovo percorso sicuro, perciò adotterà nuovamente la </a:t>
            </a:r>
            <a:r>
              <a:rPr lang="it-IT" sz="2000" b="1" i="1" u="none" strike="noStrike" kern="1200" cap="none" spc="0" baseline="0" dirty="0">
                <a:solidFill>
                  <a:srgbClr val="262626"/>
                </a:solidFill>
                <a:uFillTx/>
                <a:latin typeface="Gill Sans MT" pitchFamily="34"/>
                <a:ea typeface="Times New Roman" pitchFamily="18"/>
                <a:cs typeface="Times New Roman" pitchFamily="18"/>
              </a:rPr>
              <a:t>strategia iniziale</a:t>
            </a:r>
            <a:r>
              <a:rPr lang="it-IT" sz="2000" b="0" i="0" u="none" strike="noStrike" kern="1200" cap="none" spc="0" baseline="0" dirty="0">
                <a:solidFill>
                  <a:srgbClr val="262626"/>
                </a:solidFill>
                <a:uFillTx/>
                <a:latin typeface="Gill Sans MT" pitchFamily="34"/>
                <a:ea typeface="Times New Roman" pitchFamily="18"/>
                <a:cs typeface="Times New Roman" pitchFamily="18"/>
              </a:rPr>
              <a:t>,  scegliendo casualmente una cella, tra quelle non ancora visitate, che sia sicura e nel caso in cui non esista, una cella </a:t>
            </a:r>
            <a:r>
              <a:rPr lang="it-IT" sz="2000" dirty="0">
                <a:solidFill>
                  <a:srgbClr val="262626"/>
                </a:solidFill>
                <a:latin typeface="Gill Sans MT" pitchFamily="34"/>
                <a:ea typeface="Times New Roman" pitchFamily="18"/>
                <a:cs typeface="Times New Roman" pitchFamily="18"/>
              </a:rPr>
              <a:t>qualsiasi, </a:t>
            </a:r>
            <a:r>
              <a:rPr lang="it-IT" sz="2000" b="0" i="0" u="none" strike="noStrike" kern="1200" cap="none" spc="0" baseline="0" dirty="0">
                <a:solidFill>
                  <a:srgbClr val="262626"/>
                </a:solidFill>
                <a:uFillTx/>
                <a:latin typeface="Gill Sans MT" pitchFamily="34"/>
                <a:ea typeface="Times New Roman" pitchFamily="18"/>
                <a:cs typeface="Times New Roman" pitchFamily="18"/>
              </a:rPr>
              <a:t>tra quelle già visitate.</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cs typeface="Times New Roman" pitchFamily="18"/>
              </a:rPr>
              <a:t>Se non esiste una cella adiacente a quella in cui si trova il PG oppure tutte le celle adiacenti sono potenzialmente pericolose, il giocatore automatico adotterà una </a:t>
            </a:r>
            <a:r>
              <a:rPr lang="it-IT" sz="2000" b="1" i="0" u="none" strike="noStrike" kern="1200" cap="none" spc="0" baseline="0" dirty="0">
                <a:solidFill>
                  <a:srgbClr val="262626"/>
                </a:solidFill>
                <a:uFillTx/>
                <a:latin typeface="Gill Sans MT" pitchFamily="34"/>
                <a:ea typeface="Times New Roman" pitchFamily="18"/>
                <a:cs typeface="Times New Roman" pitchFamily="18"/>
              </a:rPr>
              <a:t>strategia di emergenza</a:t>
            </a:r>
            <a:r>
              <a:rPr lang="it-IT" sz="2000" b="0" i="0" u="none" strike="noStrike" kern="1200" cap="none" spc="0" baseline="0" dirty="0">
                <a:solidFill>
                  <a:srgbClr val="262626"/>
                </a:solidFill>
                <a:uFillTx/>
                <a:latin typeface="Gill Sans MT" pitchFamily="34"/>
                <a:ea typeface="Times New Roman" pitchFamily="18"/>
                <a:cs typeface="Times New Roman" pitchFamily="18"/>
              </a:rPr>
              <a:t>, decidendo casualmente la direzione verso cui muoversi e tenendo in conto, così, il rischio di incorrere in una situazione di pericolo e perdere la partita.</a:t>
            </a:r>
            <a:endParaRPr lang="it-IT" sz="2000" b="0" i="0" u="none" strike="noStrike" kern="1200" cap="none" spc="0" baseline="0" dirty="0">
              <a:solidFill>
                <a:srgbClr val="262626"/>
              </a:solidFill>
              <a:uFillTx/>
              <a:latin typeface="Gill Sans MT" pitchFamily="34"/>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6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21C50D-90A6-8372-4602-639655C0092B}"/>
              </a:ext>
            </a:extLst>
          </p:cNvPr>
          <p:cNvSpPr txBox="1">
            <a:spLocks noGrp="1"/>
          </p:cNvSpPr>
          <p:nvPr>
            <p:ph type="title"/>
          </p:nvPr>
        </p:nvSpPr>
        <p:spPr/>
        <p:txBody>
          <a:bodyPr/>
          <a:lstStyle/>
          <a:p>
            <a:pPr lvl="0"/>
            <a:r>
              <a:rPr lang="it-IT"/>
              <a:t>Wumpus world game</a:t>
            </a:r>
          </a:p>
        </p:txBody>
      </p:sp>
      <p:sp>
        <p:nvSpPr>
          <p:cNvPr id="3" name="CasellaDiTesto 2">
            <a:extLst>
              <a:ext uri="{FF2B5EF4-FFF2-40B4-BE49-F238E27FC236}">
                <a16:creationId xmlns:a16="http://schemas.microsoft.com/office/drawing/2014/main" id="{9E138949-F661-E675-3A9D-5CE29254261C}"/>
              </a:ext>
            </a:extLst>
          </p:cNvPr>
          <p:cNvSpPr txBox="1"/>
          <p:nvPr/>
        </p:nvSpPr>
        <p:spPr>
          <a:xfrm>
            <a:off x="575898" y="1990164"/>
            <a:ext cx="11029611" cy="469705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cs typeface="Times New Roman" pitchFamily="18"/>
              </a:rPr>
              <a:t>Questo progetto, realizzato per dispositivi mobili su cui gira il sistema operativo Android, ha come fulcro la libreria </a:t>
            </a:r>
            <a:r>
              <a:rPr lang="it-IT" sz="2000" b="1" i="0" u="none" strike="noStrike" kern="1200" cap="none" spc="0" baseline="0" dirty="0" err="1">
                <a:solidFill>
                  <a:srgbClr val="262626"/>
                </a:solidFill>
                <a:uFillTx/>
                <a:latin typeface="Gill Sans MT" pitchFamily="34"/>
                <a:ea typeface="Times New Roman" pitchFamily="18"/>
                <a:cs typeface="Times New Roman" pitchFamily="18"/>
              </a:rPr>
              <a:t>huntthewumpusornot</a:t>
            </a:r>
            <a:r>
              <a:rPr lang="it-IT" sz="2000" b="0" i="0" u="none" strike="noStrike" kern="1200" cap="none" spc="0" baseline="0" dirty="0">
                <a:solidFill>
                  <a:srgbClr val="262626"/>
                </a:solidFill>
                <a:uFillTx/>
                <a:latin typeface="Gill Sans MT" pitchFamily="34"/>
                <a:ea typeface="Times New Roman" pitchFamily="18"/>
                <a:cs typeface="Times New Roman" pitchFamily="18"/>
              </a:rPr>
              <a:t> scritta in Java, che è stata ottenuta esportando il codice del back-end dell’applicazione mobile, in un file .</a:t>
            </a:r>
            <a:r>
              <a:rPr lang="it-IT" sz="2000" b="0" i="0" u="none" strike="noStrike" kern="1200" cap="none" spc="0" baseline="0" dirty="0" err="1">
                <a:solidFill>
                  <a:srgbClr val="262626"/>
                </a:solidFill>
                <a:uFillTx/>
                <a:latin typeface="Gill Sans MT" pitchFamily="34"/>
                <a:ea typeface="Times New Roman" pitchFamily="18"/>
                <a:cs typeface="Times New Roman" pitchFamily="18"/>
              </a:rPr>
              <a:t>jar</a:t>
            </a:r>
            <a:r>
              <a:rPr lang="it-IT" sz="2000" b="0" i="0" u="none" strike="noStrike" kern="1200" cap="none" spc="0" baseline="0" dirty="0">
                <a:solidFill>
                  <a:srgbClr val="262626"/>
                </a:solidFill>
                <a:uFillTx/>
                <a:latin typeface="Gill Sans MT" pitchFamily="34"/>
                <a:ea typeface="Times New Roman" pitchFamily="18"/>
                <a:cs typeface="Times New Roman" pitchFamily="18"/>
              </a:rPr>
              <a:t>.</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cs typeface="Times New Roman" pitchFamily="18"/>
              </a:rPr>
              <a:t>Questa libreria è stata integrata, importandola come modulo dell’applicazione </a:t>
            </a:r>
            <a:r>
              <a:rPr lang="it-IT" sz="2000" b="1" i="0" u="none" strike="noStrike" kern="1200" cap="none" spc="0" baseline="0" dirty="0" err="1">
                <a:solidFill>
                  <a:srgbClr val="262626"/>
                </a:solidFill>
                <a:uFillTx/>
                <a:latin typeface="Gill Sans MT" pitchFamily="34"/>
                <a:ea typeface="Times New Roman" pitchFamily="18"/>
              </a:rPr>
              <a:t>Wumpus’s</a:t>
            </a:r>
            <a:r>
              <a:rPr lang="it-IT" sz="2000" b="1" i="0" u="none" strike="noStrike" kern="1200" cap="none" spc="0" baseline="0" dirty="0">
                <a:solidFill>
                  <a:srgbClr val="262626"/>
                </a:solidFill>
                <a:uFillTx/>
                <a:latin typeface="Gill Sans MT" pitchFamily="34"/>
                <a:ea typeface="Times New Roman" pitchFamily="18"/>
              </a:rPr>
              <a:t> World Game</a:t>
            </a:r>
            <a:r>
              <a:rPr lang="it-IT" sz="2000" b="1" i="0" u="none" strike="noStrike" kern="1200" cap="none" spc="0" baseline="0" dirty="0">
                <a:solidFill>
                  <a:srgbClr val="262626"/>
                </a:solidFill>
                <a:uFillTx/>
                <a:latin typeface="Gill Sans MT" pitchFamily="34"/>
                <a:ea typeface="Times New Roman" pitchFamily="18"/>
                <a:cs typeface="Times New Roman" pitchFamily="18"/>
              </a:rPr>
              <a:t>, </a:t>
            </a:r>
            <a:r>
              <a:rPr lang="it-IT" sz="2000" b="0" i="0" u="none" strike="noStrike" kern="1200" cap="none" spc="0" baseline="0" dirty="0">
                <a:solidFill>
                  <a:srgbClr val="262626"/>
                </a:solidFill>
                <a:uFillTx/>
                <a:latin typeface="Gill Sans MT" pitchFamily="34"/>
                <a:ea typeface="Times New Roman" pitchFamily="18"/>
                <a:cs typeface="Times New Roman" pitchFamily="18"/>
              </a:rPr>
              <a:t>con un’interfaccia utente, realizzata sfruttando le funzionalità messe a disposizione dal kit di sviluppo Android.</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rPr>
              <a:t>Volendo esportare e distribuire il file </a:t>
            </a:r>
            <a:r>
              <a:rPr lang="it-IT" sz="2000" b="0" i="0" u="none" strike="noStrike" kern="1200" cap="none" spc="0" baseline="0" dirty="0" err="1">
                <a:solidFill>
                  <a:srgbClr val="262626"/>
                </a:solidFill>
                <a:uFillTx/>
                <a:latin typeface="Gill Sans MT" pitchFamily="34"/>
                <a:ea typeface="Times New Roman" pitchFamily="18"/>
              </a:rPr>
              <a:t>apk</a:t>
            </a:r>
            <a:r>
              <a:rPr lang="it-IT" sz="2000" b="0" i="0" u="none" strike="noStrike" kern="1200" cap="none" spc="0" baseline="0" dirty="0">
                <a:solidFill>
                  <a:srgbClr val="262626"/>
                </a:solidFill>
                <a:uFillTx/>
                <a:latin typeface="Gill Sans MT" pitchFamily="34"/>
                <a:ea typeface="Times New Roman" pitchFamily="18"/>
              </a:rPr>
              <a:t>, cioè il file eseguibile dell’applicazione, si è provveduto a firmarlo digitalmente e poi ad installarlo e testarlo su diversi dispositivi mobili, sia fisici che virtuali. </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rPr>
              <a:t>Ad esempio, utilizzando l’emulatore Android Virtual Device, è stato simulato il comportamento dell’app su un dispositivo con sistema operativo Android </a:t>
            </a:r>
            <a:r>
              <a:rPr lang="it-IT" sz="2000" b="0" i="0" u="none" strike="noStrike" kern="1200" cap="none" spc="0" baseline="0" dirty="0" err="1">
                <a:solidFill>
                  <a:srgbClr val="262626"/>
                </a:solidFill>
                <a:uFillTx/>
                <a:latin typeface="Gill Sans MT" pitchFamily="34"/>
                <a:ea typeface="Times New Roman" pitchFamily="18"/>
              </a:rPr>
              <a:t>Oreo</a:t>
            </a:r>
            <a:r>
              <a:rPr lang="it-IT" sz="2000" b="0" i="0" u="none" strike="noStrike" kern="1200" cap="none" spc="0" baseline="0" dirty="0">
                <a:solidFill>
                  <a:srgbClr val="262626"/>
                </a:solidFill>
                <a:uFillTx/>
                <a:latin typeface="Gill Sans MT" pitchFamily="34"/>
                <a:ea typeface="Times New Roman" pitchFamily="18"/>
              </a:rPr>
              <a:t> 8.1, che dunque utilizza le Android API 27, cioè il Pixel 3a XL. Per quanto il testing su dispositivo reale, invece, è stato maggiormente utilizzato </a:t>
            </a:r>
            <a:r>
              <a:rPr lang="it-IT" sz="2000" b="0" i="0" u="none" strike="noStrike" kern="1200" cap="none" spc="0" baseline="0" dirty="0">
                <a:solidFill>
                  <a:srgbClr val="262626"/>
                </a:solidFill>
                <a:uFillTx/>
                <a:latin typeface="Gill Sans MT" pitchFamily="34"/>
                <a:ea typeface="Times New Roman" pitchFamily="18"/>
                <a:cs typeface="Times New Roman" pitchFamily="18"/>
              </a:rPr>
              <a:t>un Huawei Mate 20 Lite, con sistema operativo Android 10 e dallo schermo di sei pollici.</a:t>
            </a:r>
            <a:endParaRPr lang="it-IT" sz="2000" b="0" i="0" u="none" strike="noStrike" kern="1200" cap="none" spc="0" baseline="0" dirty="0">
              <a:solidFill>
                <a:srgbClr val="262626"/>
              </a:solidFill>
              <a:uFillTx/>
              <a:latin typeface="Gill Sans MT" pitchFamily="3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B1FC54-7CF3-C312-3A56-AAEF0068793D}"/>
              </a:ext>
            </a:extLst>
          </p:cNvPr>
          <p:cNvSpPr txBox="1">
            <a:spLocks noGrp="1"/>
          </p:cNvSpPr>
          <p:nvPr>
            <p:ph type="title"/>
          </p:nvPr>
        </p:nvSpPr>
        <p:spPr/>
        <p:txBody>
          <a:bodyPr/>
          <a:lstStyle/>
          <a:p>
            <a:pPr lvl="0"/>
            <a:r>
              <a:rPr lang="it-IT"/>
              <a:t>Caratteristiche di un agente</a:t>
            </a:r>
          </a:p>
        </p:txBody>
      </p:sp>
      <p:sp>
        <p:nvSpPr>
          <p:cNvPr id="3" name="Segnaposto contenuto 2">
            <a:extLst>
              <a:ext uri="{FF2B5EF4-FFF2-40B4-BE49-F238E27FC236}">
                <a16:creationId xmlns:a16="http://schemas.microsoft.com/office/drawing/2014/main" id="{9984884C-CDE3-58C9-527A-B74C0EB465EA}"/>
              </a:ext>
            </a:extLst>
          </p:cNvPr>
          <p:cNvSpPr txBox="1">
            <a:spLocks noGrp="1"/>
          </p:cNvSpPr>
          <p:nvPr>
            <p:ph idx="1"/>
          </p:nvPr>
        </p:nvSpPr>
        <p:spPr>
          <a:xfrm>
            <a:off x="581192" y="2037804"/>
            <a:ext cx="11029611" cy="1013804"/>
          </a:xfrm>
        </p:spPr>
        <p:txBody>
          <a:bodyPr/>
          <a:lstStyle/>
          <a:p>
            <a:pPr marL="0" lvl="0" indent="0">
              <a:spcBef>
                <a:spcPts val="500"/>
              </a:spcBef>
              <a:buNone/>
            </a:pPr>
            <a:r>
              <a:rPr lang="it-IT" sz="2000">
                <a:solidFill>
                  <a:srgbClr val="000000"/>
                </a:solidFill>
                <a:cs typeface="Times New Roman" pitchFamily="18"/>
              </a:rPr>
              <a:t>Un agente, in quanto sistema computazionale capace di agire, in maniera autonoma, nell’ambiente che lo circonda, al fine di raggiungere i propri obiettivi, deve essere dotato delle seguenti caratteristiche principali:</a:t>
            </a:r>
            <a:endParaRPr lang="it-IT" sz="2000"/>
          </a:p>
        </p:txBody>
      </p:sp>
      <p:grpSp>
        <p:nvGrpSpPr>
          <p:cNvPr id="4" name="Diagramma 9">
            <a:extLst>
              <a:ext uri="{FF2B5EF4-FFF2-40B4-BE49-F238E27FC236}">
                <a16:creationId xmlns:a16="http://schemas.microsoft.com/office/drawing/2014/main" id="{E03C5729-863D-C3B1-5499-12603A19EB02}"/>
              </a:ext>
            </a:extLst>
          </p:cNvPr>
          <p:cNvGrpSpPr/>
          <p:nvPr/>
        </p:nvGrpSpPr>
        <p:grpSpPr>
          <a:xfrm>
            <a:off x="-3476722" y="2639781"/>
            <a:ext cx="15039830" cy="4835584"/>
            <a:chOff x="-3476722" y="2639781"/>
            <a:chExt cx="15039830" cy="4835584"/>
          </a:xfrm>
        </p:grpSpPr>
        <p:sp>
          <p:nvSpPr>
            <p:cNvPr id="5" name="Figura a mano libera: forma 4">
              <a:extLst>
                <a:ext uri="{FF2B5EF4-FFF2-40B4-BE49-F238E27FC236}">
                  <a16:creationId xmlns:a16="http://schemas.microsoft.com/office/drawing/2014/main" id="{2D5F04CD-CD48-9FC6-66B7-91459808BD6A}"/>
                </a:ext>
              </a:extLst>
            </p:cNvPr>
            <p:cNvSpPr/>
            <p:nvPr/>
          </p:nvSpPr>
          <p:spPr>
            <a:xfrm>
              <a:off x="-3476722" y="2639781"/>
              <a:ext cx="4835584" cy="4835584"/>
            </a:xfrm>
            <a:custGeom>
              <a:avLst/>
              <a:gdLst>
                <a:gd name="f0" fmla="val 10800000"/>
                <a:gd name="f1" fmla="val 5400000"/>
                <a:gd name="f2" fmla="val 16200000"/>
                <a:gd name="f3" fmla="val 180"/>
                <a:gd name="f4" fmla="val w"/>
                <a:gd name="f5" fmla="val h"/>
                <a:gd name="f6" fmla="val ss"/>
                <a:gd name="f7" fmla="val 0"/>
                <a:gd name="f8" fmla="*/ 5419351 1 1725033"/>
                <a:gd name="f9" fmla="+- 0 0 1"/>
                <a:gd name="f10" fmla="val 225"/>
                <a:gd name="f11" fmla="val 315"/>
                <a:gd name="f12" fmla="val 447"/>
                <a:gd name="f13" fmla="+- 0 0 -315"/>
                <a:gd name="f14" fmla="+- 0 0 -225"/>
                <a:gd name="f15" fmla="+- 0 0 -270"/>
                <a:gd name="f16" fmla="abs f4"/>
                <a:gd name="f17" fmla="abs f5"/>
                <a:gd name="f18" fmla="abs f6"/>
                <a:gd name="f19" fmla="+- 0 0 f10"/>
                <a:gd name="f20" fmla="+- 0 0 f11"/>
                <a:gd name="f21" fmla="*/ f13 f0 1"/>
                <a:gd name="f22" fmla="*/ f14 f0 1"/>
                <a:gd name="f23" fmla="*/ f15 f0 1"/>
                <a:gd name="f24" fmla="?: f16 f4 1"/>
                <a:gd name="f25" fmla="?: f17 f5 1"/>
                <a:gd name="f26" fmla="?: f18 f6 1"/>
                <a:gd name="f27" fmla="*/ f19 f0 1"/>
                <a:gd name="f28" fmla="*/ f20 f0 1"/>
                <a:gd name="f29" fmla="*/ f21 1 f3"/>
                <a:gd name="f30" fmla="*/ f22 1 f3"/>
                <a:gd name="f31" fmla="*/ f23 1 f3"/>
                <a:gd name="f32" fmla="*/ f24 1 21600"/>
                <a:gd name="f33" fmla="*/ f25 1 21600"/>
                <a:gd name="f34" fmla="*/ 21600 f24 1"/>
                <a:gd name="f35" fmla="*/ 21600 f25 1"/>
                <a:gd name="f36" fmla="*/ f27 1 f3"/>
                <a:gd name="f37" fmla="*/ f28 1 f3"/>
                <a:gd name="f38" fmla="+- f29 0 f1"/>
                <a:gd name="f39" fmla="+- f30 0 f1"/>
                <a:gd name="f40" fmla="+- f31 0 f1"/>
                <a:gd name="f41" fmla="min f33 f32"/>
                <a:gd name="f42" fmla="*/ f34 1 f26"/>
                <a:gd name="f43" fmla="*/ f35 1 f26"/>
                <a:gd name="f44" fmla="+- f36 0 f1"/>
                <a:gd name="f45" fmla="+- f37 0 f1"/>
                <a:gd name="f46" fmla="val f42"/>
                <a:gd name="f47" fmla="val f43"/>
                <a:gd name="f48" fmla="+- 0 0 f44"/>
                <a:gd name="f49" fmla="+- 0 0 f45"/>
                <a:gd name="f50" fmla="+- f47 0 f7"/>
                <a:gd name="f51" fmla="+- f46 0 f7"/>
                <a:gd name="f52" fmla="+- f49 0 f48"/>
                <a:gd name="f53" fmla="+- f48 f1 0"/>
                <a:gd name="f54" fmla="+- f49 f1 0"/>
                <a:gd name="f55" fmla="+- 21600000 0 f48"/>
                <a:gd name="f56" fmla="+- f1 0 f48"/>
                <a:gd name="f57" fmla="+- 27000000 0 f48"/>
                <a:gd name="f58" fmla="+- f0 0 f48"/>
                <a:gd name="f59" fmla="+- 32400000 0 f48"/>
                <a:gd name="f60" fmla="+- f2 0 f48"/>
                <a:gd name="f61" fmla="+- 37800000 0 f48"/>
                <a:gd name="f62" fmla="*/ f50 1 2"/>
                <a:gd name="f63" fmla="*/ f51 1 2"/>
                <a:gd name="f64" fmla="min f51 f50"/>
                <a:gd name="f65" fmla="+- f52 21600000 0"/>
                <a:gd name="f66" fmla="?: f56 f56 f57"/>
                <a:gd name="f67" fmla="?: f58 f58 f59"/>
                <a:gd name="f68" fmla="?: f60 f60 f61"/>
                <a:gd name="f69" fmla="*/ f53 f8 1"/>
                <a:gd name="f70" fmla="*/ f54 f8 1"/>
                <a:gd name="f71" fmla="+- f7 f62 0"/>
                <a:gd name="f72" fmla="+- f7 f63 0"/>
                <a:gd name="f73" fmla="*/ f64 f12 1"/>
                <a:gd name="f74" fmla="?: f52 f52 f65"/>
                <a:gd name="f75" fmla="*/ f69 1 f0"/>
                <a:gd name="f76" fmla="*/ f70 1 f0"/>
                <a:gd name="f77" fmla="*/ f63 f41 1"/>
                <a:gd name="f78" fmla="*/ f62 f41 1"/>
                <a:gd name="f79" fmla="*/ f73 1 100000"/>
                <a:gd name="f80" fmla="+- 0 0 f74"/>
                <a:gd name="f81" fmla="+- f74 0 f55"/>
                <a:gd name="f82" fmla="+- f74 0 f66"/>
                <a:gd name="f83" fmla="+- f74 0 f67"/>
                <a:gd name="f84" fmla="+- f74 0 f68"/>
                <a:gd name="f85" fmla="+- 0 0 f75"/>
                <a:gd name="f86" fmla="+- 0 0 f76"/>
                <a:gd name="f87" fmla="*/ f72 f41 1"/>
                <a:gd name="f88" fmla="*/ f71 f41 1"/>
                <a:gd name="f89" fmla="+- f63 0 f79"/>
                <a:gd name="f90" fmla="+- f62 0 f79"/>
                <a:gd name="f91" fmla="+- 0 0 f85"/>
                <a:gd name="f92" fmla="+- 0 0 f86"/>
                <a:gd name="f93" fmla="*/ f91 f0 1"/>
                <a:gd name="f94" fmla="*/ f92 f0 1"/>
                <a:gd name="f95" fmla="*/ f89 f41 1"/>
                <a:gd name="f96" fmla="*/ f90 f41 1"/>
                <a:gd name="f97" fmla="*/ f93 1 f8"/>
                <a:gd name="f98" fmla="*/ f94 1 f8"/>
                <a:gd name="f99" fmla="+- f97 0 f1"/>
                <a:gd name="f100" fmla="+- f98 0 f1"/>
                <a:gd name="f101" fmla="sin 1 f99"/>
                <a:gd name="f102" fmla="cos 1 f99"/>
                <a:gd name="f103" fmla="sin 1 f100"/>
                <a:gd name="f104" fmla="cos 1 f100"/>
                <a:gd name="f105" fmla="+- 0 0 f101"/>
                <a:gd name="f106" fmla="+- 0 0 f102"/>
                <a:gd name="f107" fmla="+- 0 0 f103"/>
                <a:gd name="f108" fmla="+- 0 0 f104"/>
                <a:gd name="f109" fmla="+- 0 0 f105"/>
                <a:gd name="f110" fmla="+- 0 0 f106"/>
                <a:gd name="f111" fmla="+- 0 0 f107"/>
                <a:gd name="f112" fmla="+- 0 0 f108"/>
                <a:gd name="f113" fmla="val f109"/>
                <a:gd name="f114" fmla="val f110"/>
                <a:gd name="f115" fmla="val f111"/>
                <a:gd name="f116" fmla="val f112"/>
                <a:gd name="f117" fmla="*/ f113 f63 1"/>
                <a:gd name="f118" fmla="*/ f114 f62 1"/>
                <a:gd name="f119" fmla="*/ f115 f63 1"/>
                <a:gd name="f120" fmla="*/ f116 f62 1"/>
                <a:gd name="f121" fmla="*/ f115 f89 1"/>
                <a:gd name="f122" fmla="*/ f116 f90 1"/>
                <a:gd name="f123" fmla="*/ f113 f89 1"/>
                <a:gd name="f124" fmla="*/ f114 f90 1"/>
                <a:gd name="f125" fmla="+- 0 0 f118"/>
                <a:gd name="f126" fmla="+- 0 0 f117"/>
                <a:gd name="f127" fmla="+- 0 0 f120"/>
                <a:gd name="f128" fmla="+- 0 0 f119"/>
                <a:gd name="f129" fmla="+- 0 0 f122"/>
                <a:gd name="f130" fmla="+- 0 0 f121"/>
                <a:gd name="f131" fmla="+- 0 0 f124"/>
                <a:gd name="f132" fmla="+- 0 0 f123"/>
                <a:gd name="f133" fmla="+- 0 0 f125"/>
                <a:gd name="f134" fmla="+- 0 0 f126"/>
                <a:gd name="f135" fmla="+- 0 0 f127"/>
                <a:gd name="f136" fmla="+- 0 0 f128"/>
                <a:gd name="f137" fmla="+- 0 0 f129"/>
                <a:gd name="f138" fmla="+- 0 0 f130"/>
                <a:gd name="f139" fmla="+- 0 0 f131"/>
                <a:gd name="f140" fmla="+- 0 0 f132"/>
                <a:gd name="f141" fmla="at2 f133 f134"/>
                <a:gd name="f142" fmla="at2 f135 f136"/>
                <a:gd name="f143" fmla="at2 f137 f138"/>
                <a:gd name="f144" fmla="at2 f139 f140"/>
                <a:gd name="f145" fmla="+- f141 f1 0"/>
                <a:gd name="f146" fmla="+- f142 f1 0"/>
                <a:gd name="f147" fmla="+- f143 f1 0"/>
                <a:gd name="f148" fmla="+- f144 f1 0"/>
                <a:gd name="f149" fmla="*/ f145 f8 1"/>
                <a:gd name="f150" fmla="*/ f146 f8 1"/>
                <a:gd name="f151" fmla="*/ f147 f8 1"/>
                <a:gd name="f152" fmla="*/ f148 f8 1"/>
                <a:gd name="f153" fmla="*/ f149 1 f0"/>
                <a:gd name="f154" fmla="*/ f150 1 f0"/>
                <a:gd name="f155" fmla="*/ f151 1 f0"/>
                <a:gd name="f156" fmla="*/ f152 1 f0"/>
                <a:gd name="f157" fmla="+- 0 0 f153"/>
                <a:gd name="f158" fmla="+- 0 0 f154"/>
                <a:gd name="f159" fmla="+- 0 0 f155"/>
                <a:gd name="f160" fmla="+- 0 0 f156"/>
                <a:gd name="f161" fmla="val f157"/>
                <a:gd name="f162" fmla="val f158"/>
                <a:gd name="f163" fmla="val f159"/>
                <a:gd name="f164" fmla="val f160"/>
                <a:gd name="f165" fmla="+- 0 0 f161"/>
                <a:gd name="f166" fmla="+- 0 0 f162"/>
                <a:gd name="f167" fmla="+- 0 0 f163"/>
                <a:gd name="f168" fmla="+- 0 0 f164"/>
                <a:gd name="f169" fmla="*/ f165 f0 1"/>
                <a:gd name="f170" fmla="*/ f166 f0 1"/>
                <a:gd name="f171" fmla="*/ f167 f0 1"/>
                <a:gd name="f172" fmla="*/ f168 f0 1"/>
                <a:gd name="f173" fmla="*/ f169 1 f8"/>
                <a:gd name="f174" fmla="*/ f170 1 f8"/>
                <a:gd name="f175" fmla="*/ f171 1 f8"/>
                <a:gd name="f176" fmla="*/ f172 1 f8"/>
                <a:gd name="f177" fmla="+- f173 0 f1"/>
                <a:gd name="f178" fmla="+- f174 0 f1"/>
                <a:gd name="f179" fmla="+- f175 0 f1"/>
                <a:gd name="f180" fmla="+- f176 0 f1"/>
                <a:gd name="f181" fmla="+- f177 f1 0"/>
                <a:gd name="f182" fmla="+- f178 f1 0"/>
                <a:gd name="f183" fmla="+- f179 f1 0"/>
                <a:gd name="f184" fmla="+- f180 f1 0"/>
                <a:gd name="f185" fmla="*/ f181 f8 1"/>
                <a:gd name="f186" fmla="*/ f182 f8 1"/>
                <a:gd name="f187" fmla="*/ f183 f8 1"/>
                <a:gd name="f188" fmla="*/ f184 f8 1"/>
                <a:gd name="f189" fmla="*/ f185 1 f0"/>
                <a:gd name="f190" fmla="*/ f186 1 f0"/>
                <a:gd name="f191" fmla="*/ f187 1 f0"/>
                <a:gd name="f192" fmla="*/ f188 1 f0"/>
                <a:gd name="f193" fmla="+- 0 0 f189"/>
                <a:gd name="f194" fmla="+- 0 0 f190"/>
                <a:gd name="f195" fmla="+- 0 0 f191"/>
                <a:gd name="f196" fmla="+- 0 0 f192"/>
                <a:gd name="f197" fmla="+- 0 0 f193"/>
                <a:gd name="f198" fmla="+- 0 0 f194"/>
                <a:gd name="f199" fmla="+- 0 0 f195"/>
                <a:gd name="f200" fmla="+- 0 0 f196"/>
                <a:gd name="f201" fmla="*/ f197 f0 1"/>
                <a:gd name="f202" fmla="*/ f198 f0 1"/>
                <a:gd name="f203" fmla="*/ f199 f0 1"/>
                <a:gd name="f204" fmla="*/ f200 f0 1"/>
                <a:gd name="f205" fmla="*/ f201 1 f8"/>
                <a:gd name="f206" fmla="*/ f202 1 f8"/>
                <a:gd name="f207" fmla="*/ f203 1 f8"/>
                <a:gd name="f208" fmla="*/ f204 1 f8"/>
                <a:gd name="f209" fmla="+- f205 0 f1"/>
                <a:gd name="f210" fmla="+- f206 0 f1"/>
                <a:gd name="f211" fmla="+- f207 0 f1"/>
                <a:gd name="f212" fmla="+- f208 0 f1"/>
                <a:gd name="f213" fmla="cos 1 f209"/>
                <a:gd name="f214" fmla="sin 1 f209"/>
                <a:gd name="f215" fmla="cos 1 f210"/>
                <a:gd name="f216" fmla="sin 1 f210"/>
                <a:gd name="f217" fmla="cos 1 f211"/>
                <a:gd name="f218" fmla="sin 1 f211"/>
                <a:gd name="f219" fmla="cos 1 f212"/>
                <a:gd name="f220" fmla="sin 1 f212"/>
                <a:gd name="f221" fmla="+- 0 0 f213"/>
                <a:gd name="f222" fmla="+- 0 0 f214"/>
                <a:gd name="f223" fmla="+- 0 0 f215"/>
                <a:gd name="f224" fmla="+- 0 0 f216"/>
                <a:gd name="f225" fmla="+- 0 0 f217"/>
                <a:gd name="f226" fmla="+- 0 0 f218"/>
                <a:gd name="f227" fmla="+- 0 0 f219"/>
                <a:gd name="f228" fmla="+- 0 0 f220"/>
                <a:gd name="f229" fmla="+- 0 0 f221"/>
                <a:gd name="f230" fmla="+- 0 0 f222"/>
                <a:gd name="f231" fmla="+- 0 0 f223"/>
                <a:gd name="f232" fmla="+- 0 0 f224"/>
                <a:gd name="f233" fmla="+- 0 0 f225"/>
                <a:gd name="f234" fmla="+- 0 0 f226"/>
                <a:gd name="f235" fmla="+- 0 0 f227"/>
                <a:gd name="f236" fmla="+- 0 0 f228"/>
                <a:gd name="f237" fmla="val f229"/>
                <a:gd name="f238" fmla="val f230"/>
                <a:gd name="f239" fmla="val f231"/>
                <a:gd name="f240" fmla="val f232"/>
                <a:gd name="f241" fmla="val f233"/>
                <a:gd name="f242" fmla="val f234"/>
                <a:gd name="f243" fmla="val f235"/>
                <a:gd name="f244" fmla="val f236"/>
                <a:gd name="f245" fmla="+- 0 0 f237"/>
                <a:gd name="f246" fmla="+- 0 0 f238"/>
                <a:gd name="f247" fmla="+- 0 0 f239"/>
                <a:gd name="f248" fmla="+- 0 0 f240"/>
                <a:gd name="f249" fmla="+- 0 0 f241"/>
                <a:gd name="f250" fmla="+- 0 0 f242"/>
                <a:gd name="f251" fmla="+- 0 0 f243"/>
                <a:gd name="f252" fmla="+- 0 0 f244"/>
                <a:gd name="f253" fmla="*/ f9 f245 1"/>
                <a:gd name="f254" fmla="*/ f9 f246 1"/>
                <a:gd name="f255" fmla="*/ f9 f247 1"/>
                <a:gd name="f256" fmla="*/ f9 f248 1"/>
                <a:gd name="f257" fmla="*/ f9 f249 1"/>
                <a:gd name="f258" fmla="*/ f9 f250 1"/>
                <a:gd name="f259" fmla="*/ f9 f251 1"/>
                <a:gd name="f260" fmla="*/ f9 f252 1"/>
                <a:gd name="f261" fmla="*/ f253 f63 1"/>
                <a:gd name="f262" fmla="*/ f254 f62 1"/>
                <a:gd name="f263" fmla="*/ f255 f63 1"/>
                <a:gd name="f264" fmla="*/ f256 f62 1"/>
                <a:gd name="f265" fmla="*/ f257 f89 1"/>
                <a:gd name="f266" fmla="*/ f258 f90 1"/>
                <a:gd name="f267" fmla="*/ f259 f89 1"/>
                <a:gd name="f268" fmla="*/ f260 f90 1"/>
                <a:gd name="f269" fmla="+- f72 f261 0"/>
                <a:gd name="f270" fmla="+- f71 f262 0"/>
                <a:gd name="f271" fmla="+- f72 f263 0"/>
                <a:gd name="f272" fmla="+- f71 f264 0"/>
                <a:gd name="f273" fmla="+- f72 f265 0"/>
                <a:gd name="f274" fmla="+- f71 f266 0"/>
                <a:gd name="f275" fmla="+- f72 f267 0"/>
                <a:gd name="f276" fmla="+- f71 f268 0"/>
                <a:gd name="f277" fmla="max f269 f273"/>
                <a:gd name="f278" fmla="max f271 f275"/>
                <a:gd name="f279" fmla="max f270 f274"/>
                <a:gd name="f280" fmla="max f272 f276"/>
                <a:gd name="f281" fmla="min f269 f273"/>
                <a:gd name="f282" fmla="min f271 f275"/>
                <a:gd name="f283" fmla="min f270 f274"/>
                <a:gd name="f284" fmla="min f272 f276"/>
                <a:gd name="f285" fmla="+- f269 f275 0"/>
                <a:gd name="f286" fmla="+- f270 f276 0"/>
                <a:gd name="f287" fmla="+- f271 f273 0"/>
                <a:gd name="f288" fmla="+- f272 f274 0"/>
                <a:gd name="f289" fmla="*/ f269 f41 1"/>
                <a:gd name="f290" fmla="*/ f270 f41 1"/>
                <a:gd name="f291" fmla="*/ f273 f41 1"/>
                <a:gd name="f292" fmla="*/ f274 f41 1"/>
                <a:gd name="f293" fmla="max f277 f278"/>
                <a:gd name="f294" fmla="max f279 f280"/>
                <a:gd name="f295" fmla="min f281 f282"/>
                <a:gd name="f296" fmla="min f283 f284"/>
                <a:gd name="f297" fmla="*/ f285 1 2"/>
                <a:gd name="f298" fmla="*/ f286 1 2"/>
                <a:gd name="f299" fmla="*/ f287 1 2"/>
                <a:gd name="f300" fmla="*/ f288 1 2"/>
                <a:gd name="f301" fmla="?: f81 f46 f293"/>
                <a:gd name="f302" fmla="?: f82 f47 f294"/>
                <a:gd name="f303" fmla="?: f83 f7 f295"/>
                <a:gd name="f304" fmla="?: f84 f7 f296"/>
                <a:gd name="f305" fmla="*/ f297 f41 1"/>
                <a:gd name="f306" fmla="*/ f298 f41 1"/>
                <a:gd name="f307" fmla="*/ f299 f41 1"/>
                <a:gd name="f308" fmla="*/ f300 f41 1"/>
                <a:gd name="f309" fmla="*/ f303 f41 1"/>
                <a:gd name="f310" fmla="*/ f304 f41 1"/>
                <a:gd name="f311" fmla="*/ f301 f41 1"/>
                <a:gd name="f312" fmla="*/ f302 f41 1"/>
              </a:gdLst>
              <a:ahLst/>
              <a:cxnLst>
                <a:cxn ang="3cd4">
                  <a:pos x="hc" y="t"/>
                </a:cxn>
                <a:cxn ang="0">
                  <a:pos x="r" y="vc"/>
                </a:cxn>
                <a:cxn ang="cd4">
                  <a:pos x="hc" y="b"/>
                </a:cxn>
                <a:cxn ang="cd2">
                  <a:pos x="l" y="vc"/>
                </a:cxn>
                <a:cxn ang="f38">
                  <a:pos x="f305" y="f306"/>
                </a:cxn>
                <a:cxn ang="f39">
                  <a:pos x="f307" y="f308"/>
                </a:cxn>
                <a:cxn ang="f40">
                  <a:pos x="f87" y="f88"/>
                </a:cxn>
              </a:cxnLst>
              <a:rect l="f309" t="f310" r="f311" b="f312"/>
              <a:pathLst>
                <a:path>
                  <a:moveTo>
                    <a:pt x="f289" y="f290"/>
                  </a:moveTo>
                  <a:arcTo wR="f77" hR="f78" stAng="f48" swAng="f74"/>
                  <a:lnTo>
                    <a:pt x="f291" y="f292"/>
                  </a:lnTo>
                  <a:arcTo wR="f95" hR="f96" stAng="f49" swAng="f80"/>
                  <a:close/>
                </a:path>
              </a:pathLst>
            </a:custGeom>
            <a:noFill/>
            <a:ln w="22229" cap="rnd">
              <a:solidFill>
                <a:srgbClr val="12264B"/>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262626"/>
                </a:solidFill>
                <a:uFillTx/>
                <a:latin typeface="Calibri"/>
              </a:endParaRPr>
            </a:p>
          </p:txBody>
        </p:sp>
        <p:sp>
          <p:nvSpPr>
            <p:cNvPr id="6" name="Figura a mano libera: forma 5">
              <a:extLst>
                <a:ext uri="{FF2B5EF4-FFF2-40B4-BE49-F238E27FC236}">
                  <a16:creationId xmlns:a16="http://schemas.microsoft.com/office/drawing/2014/main" id="{499A1F8E-2930-9FB0-0426-18D01F284E6F}"/>
                </a:ext>
              </a:extLst>
            </p:cNvPr>
            <p:cNvSpPr/>
            <p:nvPr/>
          </p:nvSpPr>
          <p:spPr>
            <a:xfrm>
              <a:off x="1081305" y="3621627"/>
              <a:ext cx="10481803" cy="717968"/>
            </a:xfrm>
            <a:custGeom>
              <a:avLst/>
              <a:gdLst>
                <a:gd name="f0" fmla="val 10800000"/>
                <a:gd name="f1" fmla="val 5400000"/>
                <a:gd name="f2" fmla="val 180"/>
                <a:gd name="f3" fmla="val w"/>
                <a:gd name="f4" fmla="val h"/>
                <a:gd name="f5" fmla="val 0"/>
                <a:gd name="f6" fmla="val 10481800"/>
                <a:gd name="f7" fmla="val 717973"/>
                <a:gd name="f8" fmla="+- 0 0 -90"/>
                <a:gd name="f9" fmla="*/ f3 1 10481800"/>
                <a:gd name="f10" fmla="*/ f4 1 717973"/>
                <a:gd name="f11" fmla="+- f7 0 f5"/>
                <a:gd name="f12" fmla="+- f6 0 f5"/>
                <a:gd name="f13" fmla="*/ f8 f0 1"/>
                <a:gd name="f14" fmla="*/ f12 1 10481800"/>
                <a:gd name="f15" fmla="*/ f11 1 717973"/>
                <a:gd name="f16" fmla="*/ 0 f12 1"/>
                <a:gd name="f17" fmla="*/ 0 f11 1"/>
                <a:gd name="f18" fmla="*/ 10481800 f12 1"/>
                <a:gd name="f19" fmla="*/ 717973 f11 1"/>
                <a:gd name="f20" fmla="*/ f13 1 f2"/>
                <a:gd name="f21" fmla="*/ f16 1 10481800"/>
                <a:gd name="f22" fmla="*/ f17 1 717973"/>
                <a:gd name="f23" fmla="*/ f18 1 10481800"/>
                <a:gd name="f24" fmla="*/ f19 1 717973"/>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0481800" h="717973">
                  <a:moveTo>
                    <a:pt x="f5" y="f5"/>
                  </a:moveTo>
                  <a:lnTo>
                    <a:pt x="f6" y="f5"/>
                  </a:lnTo>
                  <a:lnTo>
                    <a:pt x="f6" y="f7"/>
                  </a:lnTo>
                  <a:lnTo>
                    <a:pt x="f5" y="f7"/>
                  </a:lnTo>
                  <a:lnTo>
                    <a:pt x="f5" y="f5"/>
                  </a:lnTo>
                  <a:close/>
                </a:path>
              </a:pathLst>
            </a:custGeom>
            <a:solidFill>
              <a:srgbClr val="FFFFFF"/>
            </a:solidFill>
            <a:ln w="22229" cap="rnd">
              <a:solidFill>
                <a:srgbClr val="162C56"/>
              </a:solidFill>
              <a:prstDash val="solid"/>
              <a:miter/>
            </a:ln>
          </p:spPr>
          <p:txBody>
            <a:bodyPr vert="horz" wrap="square" lIns="569890" tIns="50804" rIns="50804" bIns="50804"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1" i="0" u="none" strike="noStrike" kern="1200" cap="none" spc="0" baseline="0">
                  <a:solidFill>
                    <a:srgbClr val="262626"/>
                  </a:solidFill>
                  <a:uFillTx/>
                  <a:latin typeface="Gill Sans MT"/>
                  <a:cs typeface="Times New Roman" pitchFamily="18"/>
                </a:rPr>
                <a:t>Reattività</a:t>
              </a:r>
              <a:r>
                <a:rPr lang="it-IT" sz="2000" b="0" i="0" u="none" strike="noStrike" kern="1200" cap="none" spc="0" baseline="0">
                  <a:solidFill>
                    <a:srgbClr val="262626"/>
                  </a:solidFill>
                  <a:uFillTx/>
                  <a:latin typeface="Gill Sans MT"/>
                  <a:cs typeface="Times New Roman" pitchFamily="18"/>
                </a:rPr>
                <a:t>,  per cui deve essere in grado di mantenere una costante interazione con l’ambiente circostante, per rispondere prontamente ai cambiamenti a cui verrà sottoposto;</a:t>
              </a:r>
              <a:endParaRPr lang="it-IT" sz="2000" b="0" i="0" u="none" strike="noStrike" kern="1200" cap="none" spc="0" baseline="0">
                <a:solidFill>
                  <a:srgbClr val="262626"/>
                </a:solidFill>
                <a:uFillTx/>
                <a:latin typeface="Gill Sans MT"/>
              </a:endParaRPr>
            </a:p>
          </p:txBody>
        </p:sp>
        <p:sp>
          <p:nvSpPr>
            <p:cNvPr id="7" name="Figura a mano libera: forma 6">
              <a:extLst>
                <a:ext uri="{FF2B5EF4-FFF2-40B4-BE49-F238E27FC236}">
                  <a16:creationId xmlns:a16="http://schemas.microsoft.com/office/drawing/2014/main" id="{75E61EED-3EC4-20A0-1227-2BE9BD9737F7}"/>
                </a:ext>
              </a:extLst>
            </p:cNvPr>
            <p:cNvSpPr/>
            <p:nvPr/>
          </p:nvSpPr>
          <p:spPr>
            <a:xfrm>
              <a:off x="632572" y="3531879"/>
              <a:ext cx="897465" cy="89746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132648"/>
            </a:solidFill>
            <a:ln w="22229" cap="rnd">
              <a:solidFill>
                <a:srgbClr val="1A3260"/>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262626"/>
                </a:solidFill>
                <a:uFillTx/>
                <a:latin typeface="Calibri"/>
              </a:endParaRPr>
            </a:p>
          </p:txBody>
        </p:sp>
        <p:sp>
          <p:nvSpPr>
            <p:cNvPr id="8" name="Figura a mano libera: forma 7">
              <a:extLst>
                <a:ext uri="{FF2B5EF4-FFF2-40B4-BE49-F238E27FC236}">
                  <a16:creationId xmlns:a16="http://schemas.microsoft.com/office/drawing/2014/main" id="{361363FD-3B24-CACC-86F8-83D609F9F0E4}"/>
                </a:ext>
              </a:extLst>
            </p:cNvPr>
            <p:cNvSpPr/>
            <p:nvPr/>
          </p:nvSpPr>
          <p:spPr>
            <a:xfrm>
              <a:off x="1342293" y="4698589"/>
              <a:ext cx="10220815" cy="717968"/>
            </a:xfrm>
            <a:custGeom>
              <a:avLst/>
              <a:gdLst>
                <a:gd name="f0" fmla="val 10800000"/>
                <a:gd name="f1" fmla="val 5400000"/>
                <a:gd name="f2" fmla="val 180"/>
                <a:gd name="f3" fmla="val w"/>
                <a:gd name="f4" fmla="val h"/>
                <a:gd name="f5" fmla="val 0"/>
                <a:gd name="f6" fmla="val 10220817"/>
                <a:gd name="f7" fmla="val 717973"/>
                <a:gd name="f8" fmla="+- 0 0 -90"/>
                <a:gd name="f9" fmla="*/ f3 1 10220817"/>
                <a:gd name="f10" fmla="*/ f4 1 717973"/>
                <a:gd name="f11" fmla="+- f7 0 f5"/>
                <a:gd name="f12" fmla="+- f6 0 f5"/>
                <a:gd name="f13" fmla="*/ f8 f0 1"/>
                <a:gd name="f14" fmla="*/ f12 1 10220817"/>
                <a:gd name="f15" fmla="*/ f11 1 717973"/>
                <a:gd name="f16" fmla="*/ 0 f12 1"/>
                <a:gd name="f17" fmla="*/ 0 f11 1"/>
                <a:gd name="f18" fmla="*/ 10220817 f12 1"/>
                <a:gd name="f19" fmla="*/ 717973 f11 1"/>
                <a:gd name="f20" fmla="*/ f13 1 f2"/>
                <a:gd name="f21" fmla="*/ f16 1 10220817"/>
                <a:gd name="f22" fmla="*/ f17 1 717973"/>
                <a:gd name="f23" fmla="*/ f18 1 10220817"/>
                <a:gd name="f24" fmla="*/ f19 1 717973"/>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0220817" h="717973">
                  <a:moveTo>
                    <a:pt x="f5" y="f5"/>
                  </a:moveTo>
                  <a:lnTo>
                    <a:pt x="f6" y="f5"/>
                  </a:lnTo>
                  <a:lnTo>
                    <a:pt x="f6" y="f7"/>
                  </a:lnTo>
                  <a:lnTo>
                    <a:pt x="f5" y="f7"/>
                  </a:lnTo>
                  <a:lnTo>
                    <a:pt x="f5" y="f5"/>
                  </a:lnTo>
                  <a:close/>
                </a:path>
              </a:pathLst>
            </a:custGeom>
            <a:solidFill>
              <a:srgbClr val="FFFFFF"/>
            </a:solidFill>
            <a:ln w="22229" cap="rnd">
              <a:solidFill>
                <a:srgbClr val="162C56"/>
              </a:solidFill>
              <a:prstDash val="solid"/>
              <a:miter/>
            </a:ln>
          </p:spPr>
          <p:txBody>
            <a:bodyPr vert="horz" wrap="square" lIns="569890" tIns="50804" rIns="50804" bIns="50804"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1" i="0" u="none" strike="noStrike" kern="1200" cap="none" spc="0" baseline="0">
                  <a:solidFill>
                    <a:srgbClr val="262626"/>
                  </a:solidFill>
                  <a:uFillTx/>
                  <a:latin typeface="Gill Sans MT"/>
                  <a:cs typeface="Times New Roman" pitchFamily="18"/>
                </a:rPr>
                <a:t>Proattività, </a:t>
              </a:r>
              <a:r>
                <a:rPr lang="it-IT" sz="2000" b="0" i="0" u="none" strike="noStrike" kern="1200" cap="none" spc="0" baseline="0">
                  <a:solidFill>
                    <a:srgbClr val="262626"/>
                  </a:solidFill>
                  <a:uFillTx/>
                  <a:latin typeface="Gill Sans MT"/>
                  <a:cs typeface="Times New Roman" pitchFamily="18"/>
                </a:rPr>
                <a:t>agendo non soltanto in base agli eventi che si verificheranno nell’ambiente, ma anche per il perseguimento dei propri obiettivi, creandosi delle opportunità per realizzarli;</a:t>
              </a:r>
              <a:endParaRPr lang="it-IT" sz="2000" b="0" i="0" u="none" strike="noStrike" kern="1200" cap="none" spc="0" baseline="0">
                <a:solidFill>
                  <a:srgbClr val="262626"/>
                </a:solidFill>
                <a:uFillTx/>
                <a:latin typeface="Gill Sans MT"/>
              </a:endParaRPr>
            </a:p>
          </p:txBody>
        </p:sp>
        <p:sp>
          <p:nvSpPr>
            <p:cNvPr id="9" name="Figura a mano libera: forma 8">
              <a:extLst>
                <a:ext uri="{FF2B5EF4-FFF2-40B4-BE49-F238E27FC236}">
                  <a16:creationId xmlns:a16="http://schemas.microsoft.com/office/drawing/2014/main" id="{9733D7E8-0B76-FCA9-23F9-928C45062E1B}"/>
                </a:ext>
              </a:extLst>
            </p:cNvPr>
            <p:cNvSpPr/>
            <p:nvPr/>
          </p:nvSpPr>
          <p:spPr>
            <a:xfrm>
              <a:off x="893551" y="4608841"/>
              <a:ext cx="897465" cy="89746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132648"/>
            </a:solidFill>
            <a:ln w="22229" cap="rnd">
              <a:solidFill>
                <a:srgbClr val="1A3260"/>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262626"/>
                </a:solidFill>
                <a:uFillTx/>
                <a:latin typeface="Calibri"/>
              </a:endParaRPr>
            </a:p>
          </p:txBody>
        </p:sp>
        <p:sp>
          <p:nvSpPr>
            <p:cNvPr id="10" name="Figura a mano libera: forma 9">
              <a:extLst>
                <a:ext uri="{FF2B5EF4-FFF2-40B4-BE49-F238E27FC236}">
                  <a16:creationId xmlns:a16="http://schemas.microsoft.com/office/drawing/2014/main" id="{32C196A3-AFBF-1AB1-63CA-CCA8E738AB82}"/>
                </a:ext>
              </a:extLst>
            </p:cNvPr>
            <p:cNvSpPr/>
            <p:nvPr/>
          </p:nvSpPr>
          <p:spPr>
            <a:xfrm>
              <a:off x="1081305" y="5775551"/>
              <a:ext cx="10481803" cy="717968"/>
            </a:xfrm>
            <a:custGeom>
              <a:avLst/>
              <a:gdLst>
                <a:gd name="f0" fmla="val 10800000"/>
                <a:gd name="f1" fmla="val 5400000"/>
                <a:gd name="f2" fmla="val 180"/>
                <a:gd name="f3" fmla="val w"/>
                <a:gd name="f4" fmla="val h"/>
                <a:gd name="f5" fmla="val 0"/>
                <a:gd name="f6" fmla="val 10481800"/>
                <a:gd name="f7" fmla="val 717973"/>
                <a:gd name="f8" fmla="+- 0 0 -90"/>
                <a:gd name="f9" fmla="*/ f3 1 10481800"/>
                <a:gd name="f10" fmla="*/ f4 1 717973"/>
                <a:gd name="f11" fmla="+- f7 0 f5"/>
                <a:gd name="f12" fmla="+- f6 0 f5"/>
                <a:gd name="f13" fmla="*/ f8 f0 1"/>
                <a:gd name="f14" fmla="*/ f12 1 10481800"/>
                <a:gd name="f15" fmla="*/ f11 1 717973"/>
                <a:gd name="f16" fmla="*/ 0 f12 1"/>
                <a:gd name="f17" fmla="*/ 0 f11 1"/>
                <a:gd name="f18" fmla="*/ 10481800 f12 1"/>
                <a:gd name="f19" fmla="*/ 717973 f11 1"/>
                <a:gd name="f20" fmla="*/ f13 1 f2"/>
                <a:gd name="f21" fmla="*/ f16 1 10481800"/>
                <a:gd name="f22" fmla="*/ f17 1 717973"/>
                <a:gd name="f23" fmla="*/ f18 1 10481800"/>
                <a:gd name="f24" fmla="*/ f19 1 717973"/>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0481800" h="717973">
                  <a:moveTo>
                    <a:pt x="f5" y="f5"/>
                  </a:moveTo>
                  <a:lnTo>
                    <a:pt x="f6" y="f5"/>
                  </a:lnTo>
                  <a:lnTo>
                    <a:pt x="f6" y="f7"/>
                  </a:lnTo>
                  <a:lnTo>
                    <a:pt x="f5" y="f7"/>
                  </a:lnTo>
                  <a:lnTo>
                    <a:pt x="f5" y="f5"/>
                  </a:lnTo>
                  <a:close/>
                </a:path>
              </a:pathLst>
            </a:custGeom>
            <a:solidFill>
              <a:srgbClr val="FFFFFF"/>
            </a:solidFill>
            <a:ln w="22229" cap="rnd">
              <a:solidFill>
                <a:srgbClr val="162C56"/>
              </a:solidFill>
              <a:prstDash val="solid"/>
              <a:miter/>
            </a:ln>
          </p:spPr>
          <p:txBody>
            <a:bodyPr vert="horz" wrap="square" lIns="569890" tIns="50804" rIns="50804" bIns="50804"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1" i="0" u="none" strike="noStrike" kern="1200" cap="none" spc="0" baseline="0">
                  <a:solidFill>
                    <a:srgbClr val="262626"/>
                  </a:solidFill>
                  <a:uFillTx/>
                  <a:latin typeface="Gill Sans MT"/>
                  <a:cs typeface="Times New Roman" pitchFamily="18"/>
                </a:rPr>
                <a:t>Abilità</a:t>
              </a:r>
              <a:r>
                <a:rPr lang="it-IT" sz="2000" b="0" i="0" u="none" strike="noStrike" kern="1200" cap="none" spc="0" baseline="0">
                  <a:solidFill>
                    <a:srgbClr val="262626"/>
                  </a:solidFill>
                  <a:uFillTx/>
                  <a:latin typeface="Gill Sans MT"/>
                  <a:cs typeface="Times New Roman" pitchFamily="18"/>
                </a:rPr>
                <a:t> </a:t>
              </a:r>
              <a:r>
                <a:rPr lang="it-IT" sz="2000" b="1" i="0" u="none" strike="noStrike" kern="1200" cap="none" spc="0" baseline="0">
                  <a:solidFill>
                    <a:srgbClr val="262626"/>
                  </a:solidFill>
                  <a:uFillTx/>
                  <a:latin typeface="Gill Sans MT"/>
                  <a:cs typeface="Times New Roman" pitchFamily="18"/>
                </a:rPr>
                <a:t>sociale</a:t>
              </a:r>
              <a:r>
                <a:rPr lang="it-IT" sz="2000" b="0" i="0" u="none" strike="noStrike" kern="1200" cap="none" spc="0" baseline="0">
                  <a:solidFill>
                    <a:srgbClr val="262626"/>
                  </a:solidFill>
                  <a:uFillTx/>
                  <a:latin typeface="Gill Sans MT"/>
                  <a:cs typeface="Times New Roman" pitchFamily="18"/>
                </a:rPr>
                <a:t>, per cui dovrà essere dotato di capacità comunicative e di cooperazione che gli consentiranno di interagire, adeguatamente, con gli altri agenti dell’ambiente;</a:t>
              </a:r>
              <a:endParaRPr lang="it-IT" sz="2000" b="0" i="0" u="none" strike="noStrike" kern="1200" cap="none" spc="0" baseline="0">
                <a:solidFill>
                  <a:srgbClr val="262626"/>
                </a:solidFill>
                <a:uFillTx/>
                <a:latin typeface="Gill Sans MT"/>
              </a:endParaRPr>
            </a:p>
          </p:txBody>
        </p:sp>
        <p:sp>
          <p:nvSpPr>
            <p:cNvPr id="11" name="Figura a mano libera: forma 10">
              <a:extLst>
                <a:ext uri="{FF2B5EF4-FFF2-40B4-BE49-F238E27FC236}">
                  <a16:creationId xmlns:a16="http://schemas.microsoft.com/office/drawing/2014/main" id="{24A359CA-AB25-4D38-1B65-AFA299994168}"/>
                </a:ext>
              </a:extLst>
            </p:cNvPr>
            <p:cNvSpPr/>
            <p:nvPr/>
          </p:nvSpPr>
          <p:spPr>
            <a:xfrm>
              <a:off x="632572" y="5685803"/>
              <a:ext cx="897465" cy="89746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132648"/>
            </a:solidFill>
            <a:ln w="22229" cap="rnd">
              <a:solidFill>
                <a:srgbClr val="1A3260"/>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262626"/>
                </a:solidFill>
                <a:uFillTx/>
                <a:latin typeface="Calibri"/>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85">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03B100-8FEC-78FD-882E-85ED68AB298C}"/>
              </a:ext>
            </a:extLst>
          </p:cNvPr>
          <p:cNvSpPr txBox="1">
            <a:spLocks noGrp="1"/>
          </p:cNvSpPr>
          <p:nvPr>
            <p:ph type="title"/>
          </p:nvPr>
        </p:nvSpPr>
        <p:spPr/>
        <p:txBody>
          <a:bodyPr/>
          <a:lstStyle/>
          <a:p>
            <a:pPr lvl="0"/>
            <a:r>
              <a:rPr lang="it-IT"/>
              <a:t>Casi d’uso</a:t>
            </a:r>
          </a:p>
        </p:txBody>
      </p:sp>
      <p:sp>
        <p:nvSpPr>
          <p:cNvPr id="3" name="CasellaDiTesto 2">
            <a:extLst>
              <a:ext uri="{FF2B5EF4-FFF2-40B4-BE49-F238E27FC236}">
                <a16:creationId xmlns:a16="http://schemas.microsoft.com/office/drawing/2014/main" id="{1ECFCE5D-1674-0218-7077-498933425CCA}"/>
              </a:ext>
            </a:extLst>
          </p:cNvPr>
          <p:cNvSpPr txBox="1"/>
          <p:nvPr/>
        </p:nvSpPr>
        <p:spPr>
          <a:xfrm>
            <a:off x="581192" y="2079811"/>
            <a:ext cx="11029611" cy="432426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Per casi d’uso si intende la descrizione dell’insieme di interazioni che si possono verificare tra un utente ed un sistema, per consentire all’utilizzatore del software di eseguire delle azioni tramite le funzionalità di cui questo dispone.</a:t>
            </a:r>
          </a:p>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Segue la definizione dei casi d’uso principali dell’applicazione mobile descritta in questo elaborato:</a:t>
            </a:r>
          </a:p>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 </a:t>
            </a:r>
          </a:p>
          <a:p>
            <a:pPr marL="342900" marR="0" lvl="0" indent="-342900" algn="l" defTabSz="914400" rtl="0" fontAlgn="auto" hangingPunct="1">
              <a:lnSpc>
                <a:spcPct val="100000"/>
              </a:lnSpc>
              <a:spcBef>
                <a:spcPts val="600"/>
              </a:spcBef>
              <a:spcAft>
                <a:spcPts val="600"/>
              </a:spcAft>
              <a:buSzPct val="100000"/>
              <a:buFont typeface="Calibri Light"/>
              <a:buAutoNum type="arabi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sceglie la modalità in cui avviare la partita, se Avventuriero o Wumpus;</a:t>
            </a:r>
          </a:p>
          <a:p>
            <a:pPr marL="342900" marR="0" lvl="0" indent="-342900" algn="l" defTabSz="914400" rtl="0" fontAlgn="auto" hangingPunct="1">
              <a:lnSpc>
                <a:spcPct val="100000"/>
              </a:lnSpc>
              <a:spcBef>
                <a:spcPts val="600"/>
              </a:spcBef>
              <a:spcAft>
                <a:spcPts val="600"/>
              </a:spcAft>
              <a:buSzPct val="100000"/>
              <a:buFont typeface="Calibri Light"/>
              <a:buAutoNum type="arabi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Dopo aver scelto la modalità di gioco, l’utente visualizza la schermata di gioco, in cui potrà muovere il suo PG sulla mappa tramite i tasti direzionali e potrà scagliare una freccia tramite il pulsante centrale;</a:t>
            </a:r>
          </a:p>
          <a:p>
            <a:pPr marL="342900" marR="0" lvl="0" indent="-342900" algn="l" defTabSz="914400" rtl="0" fontAlgn="auto" hangingPunct="1">
              <a:lnSpc>
                <a:spcPct val="100000"/>
              </a:lnSpc>
              <a:spcBef>
                <a:spcPts val="600"/>
              </a:spcBef>
              <a:spcAft>
                <a:spcPts val="600"/>
              </a:spcAft>
              <a:buSzPct val="100000"/>
              <a:buFont typeface="Calibri Light"/>
              <a:buAutoNum type="arabi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Al termine della partita l’utente potrà decidere se condividere o meno il punteggio ottenuto, selezionando la sua preferenza nella finestra che verrà visualizzata;</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2000" b="0" i="0" u="none" strike="noStrike" kern="1200" cap="none" spc="0" baseline="0">
              <a:solidFill>
                <a:srgbClr val="262626"/>
              </a:solidFill>
              <a:uFillTx/>
              <a:latin typeface="Gill Sans MT" pitchFamily="3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91">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F982E4-3D0B-2439-AF76-D8F259DDC8A5}"/>
              </a:ext>
            </a:extLst>
          </p:cNvPr>
          <p:cNvSpPr txBox="1">
            <a:spLocks noGrp="1"/>
          </p:cNvSpPr>
          <p:nvPr>
            <p:ph type="title"/>
          </p:nvPr>
        </p:nvSpPr>
        <p:spPr/>
        <p:txBody>
          <a:bodyPr/>
          <a:lstStyle/>
          <a:p>
            <a:pPr lvl="0"/>
            <a:r>
              <a:rPr lang="it-IT"/>
              <a:t>Estensioni dei casi d’uso: menu principale</a:t>
            </a:r>
          </a:p>
        </p:txBody>
      </p:sp>
      <p:sp>
        <p:nvSpPr>
          <p:cNvPr id="3" name="CasellaDiTesto 3">
            <a:extLst>
              <a:ext uri="{FF2B5EF4-FFF2-40B4-BE49-F238E27FC236}">
                <a16:creationId xmlns:a16="http://schemas.microsoft.com/office/drawing/2014/main" id="{4AAEE110-E33E-9BED-CB5B-6DE893A74788}"/>
              </a:ext>
            </a:extLst>
          </p:cNvPr>
          <p:cNvSpPr txBox="1"/>
          <p:nvPr/>
        </p:nvSpPr>
        <p:spPr>
          <a:xfrm>
            <a:off x="326395" y="1870386"/>
            <a:ext cx="11528608" cy="498761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 1a. L’utente può accedere, tramite il menu principale, a differenti schermate:</a:t>
            </a:r>
          </a:p>
          <a:p>
            <a:pPr marL="742950" marR="0" lvl="1" indent="-285750" algn="l" defTabSz="914400" rtl="0" fontAlgn="auto" hangingPunct="1">
              <a:lnSpc>
                <a:spcPct val="100000"/>
              </a:lnSpc>
              <a:spcBef>
                <a:spcPts val="600"/>
              </a:spcBef>
              <a:spcAft>
                <a:spcPts val="600"/>
              </a:spcAft>
              <a:buSzPct val="100000"/>
              <a:buFont typeface="Calibri Light"/>
              <a:buAutoNum type="arabi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seleziona la voce “</a:t>
            </a:r>
            <a:r>
              <a:rPr lang="it-IT" sz="2000" b="0" i="1" u="none" strike="noStrike" kern="1200" cap="none" spc="0" baseline="0">
                <a:solidFill>
                  <a:srgbClr val="262626"/>
                </a:solidFill>
                <a:uFillTx/>
                <a:latin typeface="Gill Sans MT" pitchFamily="34"/>
                <a:ea typeface="Times New Roman" pitchFamily="18"/>
              </a:rPr>
              <a:t>Informazioni</a:t>
            </a:r>
            <a:r>
              <a:rPr lang="it-IT" sz="2000" b="0" i="0" u="none" strike="noStrike" kern="1200" cap="none" spc="0" baseline="0">
                <a:solidFill>
                  <a:srgbClr val="262626"/>
                </a:solidFill>
                <a:uFillTx/>
                <a:latin typeface="Gill Sans MT" pitchFamily="34"/>
                <a:ea typeface="Times New Roman" pitchFamily="18"/>
              </a:rPr>
              <a:t>” e visualizza una descrizione del gioco;</a:t>
            </a:r>
          </a:p>
          <a:p>
            <a:pPr marL="1143000" marR="0" lvl="2" indent="-228600" algn="l" defTabSz="914400" rtl="0" fontAlgn="auto" hangingPunct="1">
              <a:lnSpc>
                <a:spcPct val="100000"/>
              </a:lnSpc>
              <a:spcBef>
                <a:spcPts val="600"/>
              </a:spcBef>
              <a:spcAft>
                <a:spcPts val="600"/>
              </a:spcAft>
              <a:buSzPct val="100000"/>
              <a:buFont typeface="Calibri Light"/>
              <a:buAutoNum type="alpha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ritorna alla schermata precedente tramite il pulsante di navigazione “Indietro”;</a:t>
            </a:r>
          </a:p>
          <a:p>
            <a:pPr marL="742950" marR="0" lvl="1" indent="-285750" algn="l" defTabSz="914400" rtl="0" fontAlgn="auto" hangingPunct="1">
              <a:lnSpc>
                <a:spcPct val="100000"/>
              </a:lnSpc>
              <a:spcBef>
                <a:spcPts val="600"/>
              </a:spcBef>
              <a:spcAft>
                <a:spcPts val="600"/>
              </a:spcAft>
              <a:buSzPct val="100000"/>
              <a:buFont typeface="Calibri Light"/>
              <a:buAutoNum type="arabi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seleziona la voce “</a:t>
            </a:r>
            <a:r>
              <a:rPr lang="it-IT" sz="2000" b="0" i="1" u="none" strike="noStrike" kern="1200" cap="none" spc="0" baseline="0">
                <a:solidFill>
                  <a:srgbClr val="262626"/>
                </a:solidFill>
                <a:uFillTx/>
                <a:latin typeface="Gill Sans MT" pitchFamily="34"/>
                <a:ea typeface="Times New Roman" pitchFamily="18"/>
              </a:rPr>
              <a:t>Tutorial</a:t>
            </a:r>
            <a:r>
              <a:rPr lang="it-IT" sz="2000" b="0" i="0" u="none" strike="noStrike" kern="1200" cap="none" spc="0" baseline="0">
                <a:solidFill>
                  <a:srgbClr val="262626"/>
                </a:solidFill>
                <a:uFillTx/>
                <a:latin typeface="Gill Sans MT" pitchFamily="34"/>
                <a:ea typeface="Times New Roman" pitchFamily="18"/>
              </a:rPr>
              <a:t>” e visualizza la storia ed i personaggi del gioco;</a:t>
            </a:r>
          </a:p>
          <a:p>
            <a:pPr marL="1143000" marR="0" lvl="2" indent="-228600" algn="l" defTabSz="914400" rtl="0" fontAlgn="auto" hangingPunct="1">
              <a:lnSpc>
                <a:spcPct val="100000"/>
              </a:lnSpc>
              <a:spcBef>
                <a:spcPts val="600"/>
              </a:spcBef>
              <a:spcAft>
                <a:spcPts val="600"/>
              </a:spcAft>
              <a:buSzPct val="100000"/>
              <a:buFont typeface="Calibri Light"/>
              <a:buAutoNum type="alpha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seleziona il tasto “Avanti” e visualizza una spiegazione dei comandi generali del gioco;</a:t>
            </a:r>
          </a:p>
          <a:p>
            <a:pPr marL="1600200" marR="0" lvl="3" indent="-228600" algn="l" defTabSz="914400" rtl="0" fontAlgn="auto" hangingPunct="1">
              <a:lnSpc>
                <a:spcPct val="100000"/>
              </a:lnSpc>
              <a:spcBef>
                <a:spcPts val="600"/>
              </a:spcBef>
              <a:spcAft>
                <a:spcPts val="600"/>
              </a:spcAft>
              <a:buSzPct val="100000"/>
              <a:buFont typeface="Calibri Light"/>
              <a:buAutoNum type="roman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seleziona il tasto “Indietro” e ritorna alla schermata della storia del gioco;</a:t>
            </a:r>
          </a:p>
          <a:p>
            <a:pPr marL="1143000" marR="0" lvl="2" indent="-228600" algn="l" defTabSz="914400" rtl="0" fontAlgn="auto" hangingPunct="1">
              <a:lnSpc>
                <a:spcPct val="100000"/>
              </a:lnSpc>
              <a:spcBef>
                <a:spcPts val="600"/>
              </a:spcBef>
              <a:spcAft>
                <a:spcPts val="600"/>
              </a:spcAft>
              <a:buSzPct val="100000"/>
              <a:buFont typeface="Calibri Light"/>
              <a:buAutoNum type="alpha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ritorna alla schermata precedente tramite il pulsante di navigazione “Indietro”;</a:t>
            </a:r>
          </a:p>
          <a:p>
            <a:pPr marL="742950" marR="0" lvl="1" indent="-285750" algn="l" defTabSz="914400" rtl="0" fontAlgn="auto" hangingPunct="1">
              <a:lnSpc>
                <a:spcPct val="100000"/>
              </a:lnSpc>
              <a:spcBef>
                <a:spcPts val="600"/>
              </a:spcBef>
              <a:spcAft>
                <a:spcPts val="600"/>
              </a:spcAft>
              <a:buSzPct val="100000"/>
              <a:buFont typeface="Calibri Light"/>
              <a:buAutoNum type="arabi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seleziona la voce “</a:t>
            </a:r>
            <a:r>
              <a:rPr lang="it-IT" sz="2000" b="0" i="1" u="none" strike="noStrike" kern="1200" cap="none" spc="0" baseline="0">
                <a:solidFill>
                  <a:srgbClr val="262626"/>
                </a:solidFill>
                <a:uFillTx/>
                <a:latin typeface="Gill Sans MT" pitchFamily="34"/>
                <a:ea typeface="Times New Roman" pitchFamily="18"/>
              </a:rPr>
              <a:t>Punteggi</a:t>
            </a:r>
            <a:r>
              <a:rPr lang="it-IT" sz="2000" b="0" i="0" u="none" strike="noStrike" kern="1200" cap="none" spc="0" baseline="0">
                <a:solidFill>
                  <a:srgbClr val="262626"/>
                </a:solidFill>
                <a:uFillTx/>
                <a:latin typeface="Gill Sans MT" pitchFamily="34"/>
                <a:ea typeface="Times New Roman" pitchFamily="18"/>
              </a:rPr>
              <a:t>” e visualizza la classifica dei punteggi: </a:t>
            </a:r>
          </a:p>
          <a:p>
            <a:pPr marL="1143000" marR="0" lvl="2" indent="-228600" algn="l" defTabSz="914400" rtl="0" fontAlgn="auto" hangingPunct="1">
              <a:lnSpc>
                <a:spcPct val="100000"/>
              </a:lnSpc>
              <a:spcBef>
                <a:spcPts val="600"/>
              </a:spcBef>
              <a:spcAft>
                <a:spcPts val="600"/>
              </a:spcAft>
              <a:buSzPct val="100000"/>
              <a:buFont typeface="Calibri Light"/>
              <a:buAutoNum type="alpha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Dalla sezione “Record”, l’utente può condividere il suo miglior punteggio;</a:t>
            </a:r>
          </a:p>
          <a:p>
            <a:pPr marL="1143000" marR="0" lvl="2" indent="-228600" algn="l" defTabSz="914400" rtl="0" fontAlgn="auto" hangingPunct="1">
              <a:lnSpc>
                <a:spcPct val="100000"/>
              </a:lnSpc>
              <a:spcBef>
                <a:spcPts val="600"/>
              </a:spcBef>
              <a:spcAft>
                <a:spcPts val="600"/>
              </a:spcAft>
              <a:buSzPct val="100000"/>
              <a:buFont typeface="Calibri Light"/>
              <a:buAutoNum type="alpha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Dalla sezione “Ultimo punteggio”,  può condividere il suo ultimo punteggio;</a:t>
            </a:r>
          </a:p>
          <a:p>
            <a:pPr marL="1143000" marR="0" lvl="2" indent="-228600" algn="l" defTabSz="914400" rtl="0" fontAlgn="auto" hangingPunct="1">
              <a:lnSpc>
                <a:spcPct val="100000"/>
              </a:lnSpc>
              <a:spcBef>
                <a:spcPts val="600"/>
              </a:spcBef>
              <a:spcAft>
                <a:spcPts val="600"/>
              </a:spcAft>
              <a:buSzPct val="100000"/>
              <a:buFont typeface="Calibri Light"/>
              <a:buAutoNum type="alphaL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ritorna alla schermata precedente tramite il pulsante di navigazione “Indietro”;</a:t>
            </a:r>
          </a:p>
        </p:txBody>
      </p:sp>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name="Slide9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D1E553-AD14-F2E6-99AE-8984D6F4BB6A}"/>
              </a:ext>
            </a:extLst>
          </p:cNvPr>
          <p:cNvSpPr txBox="1">
            <a:spLocks noGrp="1"/>
          </p:cNvSpPr>
          <p:nvPr>
            <p:ph type="title"/>
          </p:nvPr>
        </p:nvSpPr>
        <p:spPr/>
        <p:txBody>
          <a:bodyPr/>
          <a:lstStyle/>
          <a:p>
            <a:pPr lvl="0"/>
            <a:r>
              <a:rPr lang="it-IT"/>
              <a:t>Estensioni dei casi d’uso: impostazioni</a:t>
            </a:r>
          </a:p>
        </p:txBody>
      </p:sp>
      <p:sp>
        <p:nvSpPr>
          <p:cNvPr id="3" name="CasellaDiTesto 4">
            <a:extLst>
              <a:ext uri="{FF2B5EF4-FFF2-40B4-BE49-F238E27FC236}">
                <a16:creationId xmlns:a16="http://schemas.microsoft.com/office/drawing/2014/main" id="{87576B07-F43C-1027-12A9-2399C9906776}"/>
              </a:ext>
            </a:extLst>
          </p:cNvPr>
          <p:cNvSpPr txBox="1"/>
          <p:nvPr/>
        </p:nvSpPr>
        <p:spPr>
          <a:xfrm>
            <a:off x="581192" y="1864662"/>
            <a:ext cx="11029611" cy="499333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rPr>
              <a:t>4. L’utente seleziona la voce “</a:t>
            </a:r>
            <a:r>
              <a:rPr lang="it-IT" sz="2000" b="0" i="1" u="none" strike="noStrike" kern="1200" cap="none" spc="0" baseline="0" dirty="0">
                <a:solidFill>
                  <a:srgbClr val="262626"/>
                </a:solidFill>
                <a:uFillTx/>
                <a:latin typeface="Gill Sans MT" pitchFamily="34"/>
                <a:ea typeface="Times New Roman" pitchFamily="18"/>
              </a:rPr>
              <a:t>Impostazioni</a:t>
            </a:r>
            <a:r>
              <a:rPr lang="it-IT" sz="2000" b="0" i="0" u="none" strike="noStrike" kern="1200" cap="none" spc="0" baseline="0" dirty="0">
                <a:solidFill>
                  <a:srgbClr val="262626"/>
                </a:solidFill>
                <a:uFillTx/>
                <a:latin typeface="Gill Sans MT" pitchFamily="34"/>
                <a:ea typeface="Times New Roman" pitchFamily="18"/>
              </a:rPr>
              <a:t>” ed accede alle impostazioni dell’applicazione:</a:t>
            </a:r>
          </a:p>
          <a:p>
            <a:pPr marL="914400" marR="0" lvl="1" indent="-457200" algn="l" defTabSz="914400" rtl="0" fontAlgn="auto" hangingPunct="1">
              <a:lnSpc>
                <a:spcPct val="100000"/>
              </a:lnSpc>
              <a:spcBef>
                <a:spcPts val="600"/>
              </a:spcBef>
              <a:spcAft>
                <a:spcPts val="600"/>
              </a:spcAft>
              <a:buSzPct val="100000"/>
              <a:buAutoNum type="alphaLcPeriod"/>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rPr>
              <a:t>Nella scheda “Generali” l’utente può:</a:t>
            </a:r>
          </a:p>
          <a:p>
            <a:pPr marL="1371600" marR="0" lvl="2" indent="-457200" algn="l" defTabSz="914400" rtl="0" fontAlgn="auto" hangingPunct="1">
              <a:lnSpc>
                <a:spcPct val="100000"/>
              </a:lnSpc>
              <a:spcBef>
                <a:spcPts val="600"/>
              </a:spcBef>
              <a:spcAft>
                <a:spcPts val="600"/>
              </a:spcAft>
              <a:buSzPct val="100000"/>
              <a:buAutoNum type="romanLcPeriod"/>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rPr>
              <a:t>abilitare oppure disattivare gli effetti sonori dell’applicazione;</a:t>
            </a:r>
          </a:p>
          <a:p>
            <a:pPr marL="1371600" marR="0" lvl="2" indent="-457200" algn="l" defTabSz="914400" rtl="0" fontAlgn="auto" hangingPunct="1">
              <a:lnSpc>
                <a:spcPct val="100000"/>
              </a:lnSpc>
              <a:spcBef>
                <a:spcPts val="600"/>
              </a:spcBef>
              <a:spcAft>
                <a:spcPts val="600"/>
              </a:spcAft>
              <a:buSzPct val="100000"/>
              <a:buAutoNum type="romanLcPeriod"/>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rPr>
              <a:t>modificare il suo nome da giocatore;</a:t>
            </a:r>
          </a:p>
          <a:p>
            <a:pPr marL="914400" marR="0" lvl="1" indent="-457200" algn="l" defTabSz="914400" rtl="0" fontAlgn="auto" hangingPunct="1">
              <a:lnSpc>
                <a:spcPct val="100000"/>
              </a:lnSpc>
              <a:spcBef>
                <a:spcPts val="600"/>
              </a:spcBef>
              <a:spcAft>
                <a:spcPts val="600"/>
              </a:spcAft>
              <a:buSzPct val="100000"/>
              <a:buAutoNum type="alphaLcPeriod"/>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rPr>
              <a:t>Nella scheda “Dati e Sincronizzazione” l’utente può:</a:t>
            </a:r>
          </a:p>
          <a:p>
            <a:pPr marL="1428750" marR="0" lvl="2" indent="-514350" algn="l" defTabSz="914400" rtl="0" fontAlgn="auto" hangingPunct="1">
              <a:lnSpc>
                <a:spcPct val="100000"/>
              </a:lnSpc>
              <a:spcBef>
                <a:spcPts val="600"/>
              </a:spcBef>
              <a:spcAft>
                <a:spcPts val="600"/>
              </a:spcAft>
              <a:buSzPct val="100000"/>
              <a:buFont typeface="Calibri Light"/>
              <a:buAutoNum type="romanLcPeriod"/>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rPr>
              <a:t>Importare i dati di gioco selezionando il file contenente dei punteggi precedenti;</a:t>
            </a:r>
          </a:p>
          <a:p>
            <a:pPr marL="1428750" marR="0" lvl="2" indent="-514350" algn="l" defTabSz="914400" rtl="0" fontAlgn="auto" hangingPunct="1">
              <a:lnSpc>
                <a:spcPct val="100000"/>
              </a:lnSpc>
              <a:spcBef>
                <a:spcPts val="600"/>
              </a:spcBef>
              <a:spcAft>
                <a:spcPts val="600"/>
              </a:spcAft>
              <a:buSzPct val="100000"/>
              <a:buFont typeface="Calibri Light"/>
              <a:buAutoNum type="romanLcPeriod"/>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rPr>
              <a:t>Esportare i dati di gioco scegliendo dove memorizzarli;</a:t>
            </a:r>
          </a:p>
          <a:p>
            <a:pPr marL="1428750" marR="0" lvl="2" indent="-514350" algn="l" defTabSz="914400" rtl="0" fontAlgn="auto" hangingPunct="1">
              <a:lnSpc>
                <a:spcPct val="100000"/>
              </a:lnSpc>
              <a:spcBef>
                <a:spcPts val="600"/>
              </a:spcBef>
              <a:spcAft>
                <a:spcPts val="600"/>
              </a:spcAft>
              <a:buSzPct val="100000"/>
              <a:buFont typeface="Calibri Light"/>
              <a:buAutoNum type="romanLcPeriod"/>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rPr>
              <a:t>Eliminare i dati di gioco cancellando il file dei salvataggi;</a:t>
            </a:r>
          </a:p>
          <a:p>
            <a:pPr marL="971550" marR="0" lvl="1" indent="-514350" algn="l" defTabSz="914400" rtl="0" fontAlgn="auto" hangingPunct="1">
              <a:lnSpc>
                <a:spcPct val="100000"/>
              </a:lnSpc>
              <a:spcBef>
                <a:spcPts val="600"/>
              </a:spcBef>
              <a:spcAft>
                <a:spcPts val="600"/>
              </a:spcAft>
              <a:buSzPct val="100000"/>
              <a:buFont typeface="Calibri Light"/>
              <a:buAutoNum type="alphaLcPeriod"/>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rPr>
              <a:t>Nella scheda “About” l’utente può</a:t>
            </a:r>
            <a:r>
              <a:rPr lang="it-IT" sz="2000" b="0" i="0" u="none" strike="noStrike" kern="0" cap="none" spc="0" baseline="0" dirty="0">
                <a:solidFill>
                  <a:srgbClr val="262626"/>
                </a:solidFill>
                <a:uFillTx/>
                <a:latin typeface="Gill Sans MT" pitchFamily="34"/>
                <a:ea typeface="Times New Roman" pitchFamily="18"/>
              </a:rPr>
              <a:t> </a:t>
            </a:r>
            <a:r>
              <a:rPr lang="it-IT" sz="2000" b="0" i="0" u="none" strike="noStrike" kern="1200" cap="none" spc="0" baseline="0" dirty="0">
                <a:solidFill>
                  <a:srgbClr val="262626"/>
                </a:solidFill>
                <a:uFillTx/>
                <a:latin typeface="Gill Sans MT" pitchFamily="34"/>
                <a:ea typeface="Times New Roman" pitchFamily="18"/>
              </a:rPr>
              <a:t>inviare un feedback allo sviluppatore tramite email o visualizzare le informazioni ed i crediti dell’applicazione;</a:t>
            </a:r>
          </a:p>
          <a:p>
            <a:pPr marL="971550" marR="0" lvl="1" indent="-514350" algn="l" defTabSz="914400" rtl="0" fontAlgn="auto" hangingPunct="1">
              <a:lnSpc>
                <a:spcPct val="100000"/>
              </a:lnSpc>
              <a:spcBef>
                <a:spcPts val="600"/>
              </a:spcBef>
              <a:spcAft>
                <a:spcPts val="600"/>
              </a:spcAft>
              <a:buSzPct val="100000"/>
              <a:buFont typeface="Calibri Light"/>
              <a:buAutoNum type="alphaLcPeriod"/>
              <a:tabLst/>
              <a:defRPr sz="1800" b="0" i="0" u="none" strike="noStrike" kern="0" cap="none" spc="0" baseline="0">
                <a:solidFill>
                  <a:srgbClr val="000000"/>
                </a:solidFill>
                <a:uFillTx/>
              </a:defRPr>
            </a:pPr>
            <a:r>
              <a:rPr lang="it-IT" sz="2000" b="0" i="0" u="none" strike="noStrike" kern="1200" cap="none" spc="0" baseline="0" dirty="0">
                <a:solidFill>
                  <a:srgbClr val="262626"/>
                </a:solidFill>
                <a:uFillTx/>
                <a:latin typeface="Gill Sans MT" pitchFamily="34"/>
                <a:ea typeface="Times New Roman" pitchFamily="18"/>
              </a:rPr>
              <a:t>L’utente ritorna alla schermata precedente tramite il pulsante di navigazione “Indietro”;</a:t>
            </a:r>
          </a:p>
        </p:txBody>
      </p:sp>
    </p:spTree>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name="Slide9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A00633-EB81-EE70-6440-1B95BE0E9539}"/>
              </a:ext>
            </a:extLst>
          </p:cNvPr>
          <p:cNvSpPr txBox="1">
            <a:spLocks noGrp="1"/>
          </p:cNvSpPr>
          <p:nvPr>
            <p:ph type="title"/>
          </p:nvPr>
        </p:nvSpPr>
        <p:spPr/>
        <p:txBody>
          <a:bodyPr/>
          <a:lstStyle/>
          <a:p>
            <a:pPr lvl="0"/>
            <a:r>
              <a:rPr lang="it-IT"/>
              <a:t>Estensioni dei casi d’uso: menu di gioco</a:t>
            </a:r>
          </a:p>
        </p:txBody>
      </p:sp>
      <p:sp>
        <p:nvSpPr>
          <p:cNvPr id="3" name="CasellaDiTesto 2">
            <a:extLst>
              <a:ext uri="{FF2B5EF4-FFF2-40B4-BE49-F238E27FC236}">
                <a16:creationId xmlns:a16="http://schemas.microsoft.com/office/drawing/2014/main" id="{A2C76D1A-7886-141F-5180-661BEAFD239A}"/>
              </a:ext>
            </a:extLst>
          </p:cNvPr>
          <p:cNvSpPr txBox="1"/>
          <p:nvPr/>
        </p:nvSpPr>
        <p:spPr>
          <a:xfrm>
            <a:off x="586487" y="2294961"/>
            <a:ext cx="7904713" cy="27084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6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2a. L’utente, durante la sessione di gioco, può accedere al menu di gioco:</a:t>
            </a:r>
          </a:p>
          <a:p>
            <a:pPr marL="742950" marR="0" lvl="1" indent="-285750" algn="l" defTabSz="914400" rtl="0" fontAlgn="auto" hangingPunct="1">
              <a:lnSpc>
                <a:spcPct val="100000"/>
              </a:lnSpc>
              <a:spcBef>
                <a:spcPts val="600"/>
              </a:spcBef>
              <a:spcAft>
                <a:spcPts val="600"/>
              </a:spcAft>
              <a:buSzPct val="100000"/>
              <a:buFont typeface="Calibri Light"/>
              <a:buAutoNum type="arabi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seleziona la voce “</a:t>
            </a:r>
            <a:r>
              <a:rPr lang="it-IT" sz="2000" b="0" i="1" u="none" strike="noStrike" kern="1200" cap="none" spc="0" baseline="0">
                <a:solidFill>
                  <a:srgbClr val="262626"/>
                </a:solidFill>
                <a:uFillTx/>
                <a:latin typeface="Gill Sans MT" pitchFamily="34"/>
                <a:ea typeface="Times New Roman" pitchFamily="18"/>
              </a:rPr>
              <a:t>Nuova</a:t>
            </a:r>
            <a:r>
              <a:rPr lang="it-IT" sz="2000" b="0" i="0" u="none" strike="noStrike" kern="1200" cap="none" spc="0" baseline="0">
                <a:solidFill>
                  <a:srgbClr val="262626"/>
                </a:solidFill>
                <a:uFillTx/>
                <a:latin typeface="Gill Sans MT" pitchFamily="34"/>
                <a:ea typeface="Times New Roman" pitchFamily="18"/>
              </a:rPr>
              <a:t> </a:t>
            </a:r>
            <a:r>
              <a:rPr lang="it-IT" sz="2000" b="0" i="1" u="none" strike="noStrike" kern="1200" cap="none" spc="0" baseline="0">
                <a:solidFill>
                  <a:srgbClr val="262626"/>
                </a:solidFill>
                <a:uFillTx/>
                <a:latin typeface="Gill Sans MT" pitchFamily="34"/>
                <a:ea typeface="Times New Roman" pitchFamily="18"/>
              </a:rPr>
              <a:t>Partita</a:t>
            </a:r>
            <a:r>
              <a:rPr lang="it-IT" sz="2000" b="0" i="0" u="none" strike="noStrike" kern="1200" cap="none" spc="0" baseline="0">
                <a:solidFill>
                  <a:srgbClr val="262626"/>
                </a:solidFill>
                <a:uFillTx/>
                <a:latin typeface="Gill Sans MT" pitchFamily="34"/>
                <a:ea typeface="Times New Roman" pitchFamily="18"/>
              </a:rPr>
              <a:t>” per avviare una nuova sessione di gioco</a:t>
            </a:r>
            <a:r>
              <a:rPr lang="it-IT" sz="2000" b="0" i="0" u="none" strike="noStrike" kern="0" cap="none" spc="0" baseline="0">
                <a:solidFill>
                  <a:srgbClr val="262626"/>
                </a:solidFill>
                <a:uFillTx/>
                <a:latin typeface="Gill Sans MT" pitchFamily="34"/>
                <a:ea typeface="Times New Roman" pitchFamily="18"/>
              </a:rPr>
              <a:t>, </a:t>
            </a:r>
            <a:r>
              <a:rPr lang="it-IT" sz="2000" b="0" i="0" u="none" strike="noStrike" kern="1200" cap="none" spc="0" baseline="0">
                <a:solidFill>
                  <a:srgbClr val="262626"/>
                </a:solidFill>
                <a:uFillTx/>
                <a:latin typeface="Gill Sans MT" pitchFamily="34"/>
                <a:ea typeface="Times New Roman" pitchFamily="18"/>
              </a:rPr>
              <a:t>perciò la mappa viene generata da capo;</a:t>
            </a:r>
          </a:p>
          <a:p>
            <a:pPr marL="742950" marR="0" lvl="1" indent="-285750" algn="l" defTabSz="914400" rtl="0" fontAlgn="auto" hangingPunct="1">
              <a:lnSpc>
                <a:spcPct val="100000"/>
              </a:lnSpc>
              <a:spcBef>
                <a:spcPts val="600"/>
              </a:spcBef>
              <a:spcAft>
                <a:spcPts val="600"/>
              </a:spcAft>
              <a:buSzPct val="100000"/>
              <a:buFont typeface="Calibri Light"/>
              <a:buAutoNum type="arabi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seleziona la voce “</a:t>
            </a:r>
            <a:r>
              <a:rPr lang="it-IT" sz="2000" b="0" i="1" u="none" strike="noStrike" kern="1200" cap="none" spc="0" baseline="0">
                <a:solidFill>
                  <a:srgbClr val="262626"/>
                </a:solidFill>
                <a:uFillTx/>
                <a:latin typeface="Gill Sans MT" pitchFamily="34"/>
                <a:ea typeface="Times New Roman" pitchFamily="18"/>
              </a:rPr>
              <a:t>Giocatore</a:t>
            </a:r>
            <a:r>
              <a:rPr lang="it-IT" sz="2000" b="0" i="0" u="none" strike="noStrike" kern="1200" cap="none" spc="0" baseline="0">
                <a:solidFill>
                  <a:srgbClr val="262626"/>
                </a:solidFill>
                <a:uFillTx/>
                <a:latin typeface="Gill Sans MT" pitchFamily="34"/>
                <a:ea typeface="Times New Roman" pitchFamily="18"/>
              </a:rPr>
              <a:t> </a:t>
            </a:r>
            <a:r>
              <a:rPr lang="it-IT" sz="2000" b="0" i="1" u="none" strike="noStrike" kern="1200" cap="none" spc="0" baseline="0">
                <a:solidFill>
                  <a:srgbClr val="262626"/>
                </a:solidFill>
                <a:uFillTx/>
                <a:latin typeface="Gill Sans MT" pitchFamily="34"/>
                <a:ea typeface="Times New Roman" pitchFamily="18"/>
              </a:rPr>
              <a:t>Automatico</a:t>
            </a:r>
            <a:r>
              <a:rPr lang="it-IT" sz="2000" b="0" i="0" u="none" strike="noStrike" kern="1200" cap="none" spc="0" baseline="0">
                <a:solidFill>
                  <a:srgbClr val="262626"/>
                </a:solidFill>
                <a:uFillTx/>
                <a:latin typeface="Gill Sans MT" pitchFamily="34"/>
                <a:ea typeface="Times New Roman" pitchFamily="18"/>
              </a:rPr>
              <a:t>”, avviando la risoluzione automatica della mappa di gioco sfruttando l’agente;</a:t>
            </a:r>
          </a:p>
          <a:p>
            <a:pPr marL="742950" marR="0" lvl="1" indent="-285750" algn="l" defTabSz="914400" rtl="0" fontAlgn="auto" hangingPunct="1">
              <a:lnSpc>
                <a:spcPct val="100000"/>
              </a:lnSpc>
              <a:spcBef>
                <a:spcPts val="600"/>
              </a:spcBef>
              <a:spcAft>
                <a:spcPts val="600"/>
              </a:spcAft>
              <a:buSzPct val="100000"/>
              <a:buFont typeface="Calibri Light"/>
              <a:buAutoNum type="arabicPeriod"/>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ea typeface="Times New Roman" pitchFamily="18"/>
              </a:rPr>
              <a:t>L’utente seleziona la voce “</a:t>
            </a:r>
            <a:r>
              <a:rPr lang="it-IT" sz="2000" b="0" i="1" u="none" strike="noStrike" kern="1200" cap="none" spc="0" baseline="0">
                <a:solidFill>
                  <a:srgbClr val="262626"/>
                </a:solidFill>
                <a:uFillTx/>
                <a:latin typeface="Gill Sans MT" pitchFamily="34"/>
                <a:ea typeface="Times New Roman" pitchFamily="18"/>
              </a:rPr>
              <a:t>Comandi</a:t>
            </a:r>
            <a:r>
              <a:rPr lang="it-IT" sz="2000" b="0" i="0" u="none" strike="noStrike" kern="1200" cap="none" spc="0" baseline="0">
                <a:solidFill>
                  <a:srgbClr val="262626"/>
                </a:solidFill>
                <a:uFillTx/>
                <a:latin typeface="Gill Sans MT" pitchFamily="34"/>
                <a:ea typeface="Times New Roman" pitchFamily="18"/>
              </a:rPr>
              <a:t> </a:t>
            </a:r>
            <a:r>
              <a:rPr lang="it-IT" sz="2000" b="0" i="1" u="none" strike="noStrike" kern="1200" cap="none" spc="0" baseline="0">
                <a:solidFill>
                  <a:srgbClr val="262626"/>
                </a:solidFill>
                <a:uFillTx/>
                <a:latin typeface="Gill Sans MT" pitchFamily="34"/>
                <a:ea typeface="Times New Roman" pitchFamily="18"/>
              </a:rPr>
              <a:t>di</a:t>
            </a:r>
            <a:r>
              <a:rPr lang="it-IT" sz="2000" b="0" i="0" u="none" strike="noStrike" kern="1200" cap="none" spc="0" baseline="0">
                <a:solidFill>
                  <a:srgbClr val="262626"/>
                </a:solidFill>
                <a:uFillTx/>
                <a:latin typeface="Gill Sans MT" pitchFamily="34"/>
                <a:ea typeface="Times New Roman" pitchFamily="18"/>
              </a:rPr>
              <a:t> </a:t>
            </a:r>
            <a:r>
              <a:rPr lang="it-IT" sz="2000" b="0" i="1" u="none" strike="noStrike" kern="1200" cap="none" spc="0" baseline="0">
                <a:solidFill>
                  <a:srgbClr val="262626"/>
                </a:solidFill>
                <a:uFillTx/>
                <a:latin typeface="Gill Sans MT" pitchFamily="34"/>
                <a:ea typeface="Times New Roman" pitchFamily="18"/>
              </a:rPr>
              <a:t>gioco</a:t>
            </a:r>
            <a:r>
              <a:rPr lang="it-IT" sz="2000" b="0" i="0" u="none" strike="noStrike" kern="1200" cap="none" spc="0" baseline="0">
                <a:solidFill>
                  <a:srgbClr val="262626"/>
                </a:solidFill>
                <a:uFillTx/>
                <a:latin typeface="Gill Sans MT" pitchFamily="34"/>
                <a:ea typeface="Times New Roman" pitchFamily="18"/>
              </a:rPr>
              <a:t>”, visualizzando, così, i comandi di gioco specifici per la modalità che ha scelto;</a:t>
            </a:r>
            <a:endParaRPr lang="it-IT" sz="2000" b="0" i="0" u="none" strike="noStrike" kern="1200" cap="none" spc="0" baseline="0">
              <a:solidFill>
                <a:srgbClr val="262626"/>
              </a:solidFill>
              <a:uFillTx/>
              <a:latin typeface="Gill Sans MT" pitchFamily="34"/>
            </a:endParaRPr>
          </a:p>
        </p:txBody>
      </p:sp>
      <p:pic>
        <p:nvPicPr>
          <p:cNvPr id="4" name="Immagine 5">
            <a:extLst>
              <a:ext uri="{FF2B5EF4-FFF2-40B4-BE49-F238E27FC236}">
                <a16:creationId xmlns:a16="http://schemas.microsoft.com/office/drawing/2014/main" id="{57303F74-361E-C782-4A5A-BA6CF71682B1}"/>
              </a:ext>
            </a:extLst>
          </p:cNvPr>
          <p:cNvPicPr>
            <a:picLocks noChangeAspect="1"/>
          </p:cNvPicPr>
          <p:nvPr/>
        </p:nvPicPr>
        <p:blipFill>
          <a:blip r:embed="rId2"/>
          <a:srcRect t="5233"/>
          <a:stretch>
            <a:fillRect/>
          </a:stretch>
        </p:blipFill>
        <p:spPr>
          <a:xfrm>
            <a:off x="9167106" y="2101922"/>
            <a:ext cx="2438403" cy="4535241"/>
          </a:xfrm>
          <a:prstGeom prst="rect">
            <a:avLst/>
          </a:prstGeom>
          <a:noFill/>
          <a:ln cap="flat">
            <a:noFill/>
          </a:ln>
        </p:spPr>
      </p:pic>
      <p:sp>
        <p:nvSpPr>
          <p:cNvPr id="5" name="CasellaDiTesto 10">
            <a:extLst>
              <a:ext uri="{FF2B5EF4-FFF2-40B4-BE49-F238E27FC236}">
                <a16:creationId xmlns:a16="http://schemas.microsoft.com/office/drawing/2014/main" id="{99006803-C817-1206-D3ED-43F4DC20AF05}"/>
              </a:ext>
            </a:extLst>
          </p:cNvPr>
          <p:cNvSpPr txBox="1"/>
          <p:nvPr/>
        </p:nvSpPr>
        <p:spPr>
          <a:xfrm>
            <a:off x="993541" y="5386090"/>
            <a:ext cx="7090614" cy="1323438"/>
          </a:xfrm>
          <a:prstGeom prst="rect">
            <a:avLst/>
          </a:prstGeom>
          <a:solidFill>
            <a:srgbClr val="DAE3F3"/>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pitchFamily="34"/>
              </a:rPr>
              <a:t>Per creare un componente Menu, oltre a definirne lo stile, bisogna renderlo visibile tramite il metodo </a:t>
            </a:r>
            <a:r>
              <a:rPr lang="it-IT" sz="2000" b="0" i="1" u="none" strike="noStrike" kern="1200" cap="none" spc="0" baseline="0">
                <a:solidFill>
                  <a:srgbClr val="262626"/>
                </a:solidFill>
                <a:uFillTx/>
                <a:latin typeface="Gill Sans MT" pitchFamily="34"/>
              </a:rPr>
              <a:t>onCreateOptions</a:t>
            </a:r>
            <a:r>
              <a:rPr lang="it-IT" sz="2000" b="0" i="0" u="none" strike="noStrike" kern="1200" cap="none" spc="0" baseline="0">
                <a:solidFill>
                  <a:srgbClr val="262626"/>
                </a:solidFill>
                <a:uFillTx/>
                <a:latin typeface="Gill Sans MT" pitchFamily="34"/>
              </a:rPr>
              <a:t>(</a:t>
            </a:r>
            <a:r>
              <a:rPr lang="it-IT" sz="2000" b="0" i="1" u="none" strike="noStrike" kern="1200" cap="none" spc="0" baseline="0">
                <a:solidFill>
                  <a:srgbClr val="262626"/>
                </a:solidFill>
                <a:uFillTx/>
                <a:latin typeface="Gill Sans MT" pitchFamily="34"/>
              </a:rPr>
              <a:t>Menu</a:t>
            </a:r>
            <a:r>
              <a:rPr lang="it-IT" sz="2000" b="0" i="0" u="none" strike="noStrike" kern="1200" cap="none" spc="0" baseline="0">
                <a:solidFill>
                  <a:srgbClr val="262626"/>
                </a:solidFill>
                <a:uFillTx/>
                <a:latin typeface="Gill Sans MT" pitchFamily="34"/>
              </a:rPr>
              <a:t>) e gestire le azioni da svolgere alla selezione di ognuna delle voci con </a:t>
            </a:r>
            <a:r>
              <a:rPr lang="it-IT" sz="2000" b="0" i="1" u="none" strike="noStrike" kern="1200" cap="none" spc="0" baseline="0">
                <a:solidFill>
                  <a:srgbClr val="262626"/>
                </a:solidFill>
                <a:uFillTx/>
                <a:latin typeface="Gill Sans MT" pitchFamily="34"/>
              </a:rPr>
              <a:t>onOptionsItemSelected</a:t>
            </a:r>
            <a:r>
              <a:rPr lang="it-IT" sz="2000" b="0" i="0" u="none" strike="noStrike" kern="1200" cap="none" spc="0" baseline="0">
                <a:solidFill>
                  <a:srgbClr val="262626"/>
                </a:solidFill>
                <a:uFillTx/>
                <a:latin typeface="Gill Sans MT" pitchFamily="34"/>
              </a:rPr>
              <a:t>(</a:t>
            </a:r>
            <a:r>
              <a:rPr lang="it-IT" sz="2000" b="0" i="1" u="none" strike="noStrike" kern="1200" cap="none" spc="0" baseline="0">
                <a:solidFill>
                  <a:srgbClr val="262626"/>
                </a:solidFill>
                <a:uFillTx/>
                <a:latin typeface="Gill Sans MT" pitchFamily="34"/>
              </a:rPr>
              <a:t>MenuItem</a:t>
            </a:r>
            <a:r>
              <a:rPr lang="it-IT" sz="2000" b="0" i="0" u="none" strike="noStrike" kern="1200" cap="none" spc="0" baseline="0">
                <a:solidFill>
                  <a:srgbClr val="262626"/>
                </a:solidFill>
                <a:uFillTx/>
                <a:latin typeface="Gill Sans MT" pitchFamily="34"/>
              </a:rPr>
              <a:t>).</a:t>
            </a:r>
          </a:p>
        </p:txBody>
      </p:sp>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name="Slide5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8058CB-3A46-611C-F4A9-78CE9A3B237E}"/>
              </a:ext>
            </a:extLst>
          </p:cNvPr>
          <p:cNvSpPr txBox="1">
            <a:spLocks noGrp="1"/>
          </p:cNvSpPr>
          <p:nvPr>
            <p:ph type="title"/>
          </p:nvPr>
        </p:nvSpPr>
        <p:spPr/>
        <p:txBody>
          <a:bodyPr/>
          <a:lstStyle/>
          <a:p>
            <a:pPr lvl="0"/>
            <a:r>
              <a:rPr lang="it-IT"/>
              <a:t>Struttura del front-end</a:t>
            </a:r>
          </a:p>
        </p:txBody>
      </p:sp>
      <p:sp>
        <p:nvSpPr>
          <p:cNvPr id="3" name="CasellaDiTesto 2">
            <a:extLst>
              <a:ext uri="{FF2B5EF4-FFF2-40B4-BE49-F238E27FC236}">
                <a16:creationId xmlns:a16="http://schemas.microsoft.com/office/drawing/2014/main" id="{FDDFCE9D-B198-959D-F5E6-6265253E2166}"/>
              </a:ext>
            </a:extLst>
          </p:cNvPr>
          <p:cNvSpPr txBox="1"/>
          <p:nvPr/>
        </p:nvSpPr>
        <p:spPr>
          <a:xfrm>
            <a:off x="496491" y="2005260"/>
            <a:ext cx="11188415" cy="4727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000000"/>
                </a:solidFill>
                <a:uFillTx/>
                <a:latin typeface="Gill Sans MT" pitchFamily="34"/>
                <a:ea typeface="Times New Roman" pitchFamily="18"/>
                <a:cs typeface="Times New Roman" pitchFamily="18"/>
              </a:rPr>
              <a:t>L’applicazione è stata progettata in maniera tale che fosse semplice ed intuitiva per l’utente, implementando due differenti modalità di gioco e mettendo a disposizione la possibilità di vedere la soluzione di ogni partita, lasciando che sia </a:t>
            </a:r>
            <a:r>
              <a:rPr lang="it-IT" sz="2000" b="0" i="0" u="none" strike="noStrike" kern="0" cap="none" spc="0" baseline="0" dirty="0">
                <a:solidFill>
                  <a:srgbClr val="000000"/>
                </a:solidFill>
                <a:uFillTx/>
                <a:latin typeface="Gill Sans MT" pitchFamily="34"/>
                <a:ea typeface="Times New Roman" pitchFamily="18"/>
                <a:cs typeface="Times New Roman" pitchFamily="18"/>
              </a:rPr>
              <a:t>l’</a:t>
            </a:r>
            <a:r>
              <a:rPr lang="it-IT" sz="2000" b="0" i="0" u="none" strike="noStrike" kern="1200" cap="none" spc="0" baseline="0" dirty="0">
                <a:solidFill>
                  <a:srgbClr val="000000"/>
                </a:solidFill>
                <a:uFillTx/>
                <a:latin typeface="Gill Sans MT" pitchFamily="34"/>
                <a:ea typeface="Times New Roman" pitchFamily="18"/>
                <a:cs typeface="Times New Roman" pitchFamily="18"/>
              </a:rPr>
              <a:t>agente software a concludere la sessione di gioco.</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dirty="0">
                <a:solidFill>
                  <a:srgbClr val="000000"/>
                </a:solidFill>
                <a:uFillTx/>
                <a:latin typeface="Gill Sans MT" pitchFamily="34"/>
                <a:ea typeface="Times New Roman" pitchFamily="18"/>
                <a:cs typeface="Times New Roman" pitchFamily="18"/>
              </a:rPr>
              <a:t>Si è cercato di rispettare le convenzioni adottate nello sviluppo di applicazioni Android, suddividendo, nei rispettivi package, i componenti dello stesso tipo.</a:t>
            </a:r>
          </a:p>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0" cap="none" spc="0" baseline="0" dirty="0">
                <a:solidFill>
                  <a:srgbClr val="000000"/>
                </a:solidFill>
                <a:uFillTx/>
                <a:latin typeface="Gill Sans MT" pitchFamily="34"/>
                <a:ea typeface="Times New Roman" pitchFamily="18"/>
                <a:cs typeface="Times New Roman" pitchFamily="18"/>
              </a:rPr>
              <a:t>P</a:t>
            </a:r>
            <a:r>
              <a:rPr lang="it-IT" sz="2000" b="0" i="0" u="none" strike="noStrike" kern="1200" cap="none" spc="0" baseline="0" dirty="0">
                <a:solidFill>
                  <a:srgbClr val="000000"/>
                </a:solidFill>
                <a:uFillTx/>
                <a:latin typeface="Gill Sans MT" pitchFamily="34"/>
                <a:ea typeface="Times New Roman" pitchFamily="18"/>
                <a:cs typeface="Times New Roman" pitchFamily="18"/>
              </a:rPr>
              <a:t>er quanto r</a:t>
            </a:r>
            <a:r>
              <a:rPr lang="it-IT" sz="2000" b="0" i="0" u="none" strike="noStrike" kern="1200" cap="none" spc="0" baseline="0" dirty="0">
                <a:solidFill>
                  <a:srgbClr val="000000"/>
                </a:solidFill>
                <a:uFillTx/>
                <a:latin typeface="Gill Sans MT" pitchFamily="34"/>
              </a:rPr>
              <a:t>iguarda le relazioni tra questi e le classi scritte in Java si avranno le seguenti dipendenze:</a:t>
            </a:r>
          </a:p>
          <a:p>
            <a:pPr marL="800100" marR="0" lvl="1" indent="-342900" algn="l" defTabSz="914400" rtl="0" fontAlgn="auto" hangingPunct="1">
              <a:lnSpc>
                <a:spcPct val="115000"/>
              </a:lnSpc>
              <a:spcBef>
                <a:spcPts val="0"/>
              </a:spcBef>
              <a:spcAft>
                <a:spcPts val="1000"/>
              </a:spcAft>
              <a:buSzPct val="100000"/>
              <a:buFont typeface="Arial" pitchFamily="34"/>
              <a:buChar char="•"/>
              <a:tabLst/>
              <a:defRPr sz="1800" b="0" i="0" u="none" strike="noStrike" kern="0" cap="none" spc="0" baseline="0">
                <a:solidFill>
                  <a:srgbClr val="000000"/>
                </a:solidFill>
                <a:uFillTx/>
              </a:defRPr>
            </a:pPr>
            <a:r>
              <a:rPr lang="it-IT" sz="2000" b="0" i="0" u="none" strike="noStrike" kern="0" cap="none" spc="0" baseline="0" dirty="0">
                <a:solidFill>
                  <a:srgbClr val="000000"/>
                </a:solidFill>
                <a:uFillTx/>
                <a:latin typeface="Gill Sans MT" pitchFamily="34"/>
              </a:rPr>
              <a:t>l</a:t>
            </a:r>
            <a:r>
              <a:rPr lang="it-IT" sz="2000" b="0" i="0" u="none" strike="noStrike" kern="1200" cap="none" spc="0" baseline="0" dirty="0">
                <a:solidFill>
                  <a:srgbClr val="000000"/>
                </a:solidFill>
                <a:uFillTx/>
                <a:latin typeface="Gill Sans MT" pitchFamily="34"/>
              </a:rPr>
              <a:t>e classi di tipo Activity estendono </a:t>
            </a:r>
            <a:r>
              <a:rPr lang="it-IT" sz="2000" b="0" i="1" u="none" strike="noStrike" kern="1200" cap="none" spc="0" baseline="0" dirty="0" err="1">
                <a:solidFill>
                  <a:srgbClr val="000000"/>
                </a:solidFill>
                <a:uFillTx/>
                <a:latin typeface="Gill Sans MT" pitchFamily="34"/>
              </a:rPr>
              <a:t>AppCompatActivity</a:t>
            </a:r>
            <a:r>
              <a:rPr lang="it-IT" sz="2000" b="0" i="0" u="none" strike="noStrike" kern="1200" cap="none" spc="0" baseline="0" dirty="0">
                <a:solidFill>
                  <a:srgbClr val="000000"/>
                </a:solidFill>
                <a:uFillTx/>
                <a:latin typeface="Gill Sans MT" pitchFamily="34"/>
              </a:rPr>
              <a:t>;</a:t>
            </a:r>
          </a:p>
          <a:p>
            <a:pPr marL="800100" marR="0" lvl="1" indent="-342900" algn="l" defTabSz="914400" rtl="0" fontAlgn="auto" hangingPunct="1">
              <a:lnSpc>
                <a:spcPct val="115000"/>
              </a:lnSpc>
              <a:spcBef>
                <a:spcPts val="0"/>
              </a:spcBef>
              <a:spcAft>
                <a:spcPts val="1000"/>
              </a:spcAft>
              <a:buSzPct val="100000"/>
              <a:buFont typeface="Arial" pitchFamily="34"/>
              <a:buChar char="•"/>
              <a:tabLst/>
              <a:defRPr sz="1800" b="0" i="0" u="none" strike="noStrike" kern="0" cap="none" spc="0" baseline="0">
                <a:solidFill>
                  <a:srgbClr val="000000"/>
                </a:solidFill>
                <a:uFillTx/>
              </a:defRPr>
            </a:pPr>
            <a:r>
              <a:rPr lang="it-IT" sz="2000" b="0" i="0" u="none" strike="noStrike" kern="1200" cap="none" spc="0" baseline="0" dirty="0">
                <a:solidFill>
                  <a:srgbClr val="000000"/>
                </a:solidFill>
                <a:uFillTx/>
                <a:latin typeface="Gill Sans MT" pitchFamily="34"/>
              </a:rPr>
              <a:t>le classi che definiscono un componente Adapter estendono la classe </a:t>
            </a:r>
            <a:r>
              <a:rPr lang="it-IT" sz="2000" b="0" i="1" u="none" strike="noStrike" kern="1200" cap="none" spc="0" baseline="0" dirty="0" err="1">
                <a:solidFill>
                  <a:srgbClr val="000000"/>
                </a:solidFill>
                <a:uFillTx/>
                <a:latin typeface="Gill Sans MT" pitchFamily="34"/>
              </a:rPr>
              <a:t>BaseAdapter</a:t>
            </a:r>
            <a:r>
              <a:rPr lang="it-IT" sz="2000" b="0" i="0" u="none" strike="noStrike" kern="1200" cap="none" spc="0" baseline="0" dirty="0">
                <a:solidFill>
                  <a:srgbClr val="000000"/>
                </a:solidFill>
                <a:uFillTx/>
                <a:latin typeface="Gill Sans MT" pitchFamily="34"/>
              </a:rPr>
              <a:t>;</a:t>
            </a:r>
          </a:p>
          <a:p>
            <a:pPr marL="800100" marR="0" lvl="1" indent="-342900" algn="l" defTabSz="914400" rtl="0" fontAlgn="auto" hangingPunct="1">
              <a:lnSpc>
                <a:spcPct val="115000"/>
              </a:lnSpc>
              <a:spcBef>
                <a:spcPts val="0"/>
              </a:spcBef>
              <a:spcAft>
                <a:spcPts val="1000"/>
              </a:spcAft>
              <a:buSzPct val="100000"/>
              <a:buFont typeface="Arial" pitchFamily="34"/>
              <a:buChar char="•"/>
              <a:tabLst/>
              <a:defRPr sz="1800" b="0" i="0" u="none" strike="noStrike" kern="0" cap="none" spc="0" baseline="0">
                <a:solidFill>
                  <a:srgbClr val="000000"/>
                </a:solidFill>
                <a:uFillTx/>
              </a:defRPr>
            </a:pPr>
            <a:r>
              <a:rPr lang="it-IT" sz="2000" b="0" i="0" u="none" strike="noStrike" kern="1200" cap="none" spc="0" baseline="0" dirty="0">
                <a:solidFill>
                  <a:srgbClr val="000000"/>
                </a:solidFill>
                <a:uFillTx/>
                <a:latin typeface="Gill Sans MT" pitchFamily="34"/>
              </a:rPr>
              <a:t>la classe </a:t>
            </a:r>
            <a:r>
              <a:rPr lang="it-IT" sz="2000" b="0" i="0" u="none" strike="noStrike" kern="1200" cap="none" spc="0" baseline="0" dirty="0" err="1">
                <a:solidFill>
                  <a:srgbClr val="000000"/>
                </a:solidFill>
                <a:uFillTx/>
                <a:latin typeface="Gill Sans MT" pitchFamily="34"/>
              </a:rPr>
              <a:t>GameSettingsFragment</a:t>
            </a:r>
            <a:r>
              <a:rPr lang="it-IT" sz="2000" b="0" i="0" u="none" strike="noStrike" kern="1200" cap="none" spc="0" baseline="0" dirty="0">
                <a:solidFill>
                  <a:srgbClr val="000000"/>
                </a:solidFill>
                <a:uFillTx/>
                <a:latin typeface="Gill Sans MT" pitchFamily="34"/>
              </a:rPr>
              <a:t>, richiamata dall’activity </a:t>
            </a:r>
            <a:r>
              <a:rPr lang="it-IT" sz="2000" b="0" i="0" u="none" strike="noStrike" kern="1200" cap="none" spc="0" baseline="0" dirty="0" err="1">
                <a:solidFill>
                  <a:srgbClr val="000000"/>
                </a:solidFill>
                <a:uFillTx/>
                <a:latin typeface="Gill Sans MT" pitchFamily="34"/>
              </a:rPr>
              <a:t>GameSettings</a:t>
            </a:r>
            <a:r>
              <a:rPr lang="it-IT" sz="2000" b="0" i="0" u="none" strike="noStrike" kern="1200" cap="none" spc="0" baseline="0" dirty="0">
                <a:solidFill>
                  <a:srgbClr val="000000"/>
                </a:solidFill>
                <a:uFillTx/>
                <a:latin typeface="Gill Sans MT" pitchFamily="34"/>
              </a:rPr>
              <a:t>, estende la classe astratta </a:t>
            </a:r>
            <a:r>
              <a:rPr lang="it-IT" sz="2000" b="0" i="1" u="none" strike="noStrike" kern="1200" cap="none" spc="0" baseline="0" dirty="0" err="1">
                <a:solidFill>
                  <a:srgbClr val="000000"/>
                </a:solidFill>
                <a:uFillTx/>
                <a:latin typeface="Gill Sans MT" pitchFamily="34"/>
              </a:rPr>
              <a:t>PreferenceFragmentCompat</a:t>
            </a:r>
            <a:r>
              <a:rPr lang="it-IT" sz="2000" b="0" i="0" u="none" strike="noStrike" kern="1200" cap="none" spc="0" baseline="0" dirty="0">
                <a:solidFill>
                  <a:srgbClr val="000000"/>
                </a:solidFill>
                <a:uFillTx/>
                <a:latin typeface="Gill Sans MT" pitchFamily="34"/>
              </a:rPr>
              <a:t>;</a:t>
            </a:r>
          </a:p>
          <a:p>
            <a:pPr marL="800100" marR="0" lvl="1" indent="-342900" algn="l" defTabSz="914400" rtl="0" fontAlgn="auto" hangingPunct="1">
              <a:lnSpc>
                <a:spcPct val="115000"/>
              </a:lnSpc>
              <a:spcBef>
                <a:spcPts val="0"/>
              </a:spcBef>
              <a:spcAft>
                <a:spcPts val="1000"/>
              </a:spcAft>
              <a:buSzPct val="100000"/>
              <a:buFont typeface="Arial" pitchFamily="34"/>
              <a:buChar char="•"/>
              <a:tabLst/>
              <a:defRPr sz="1800" b="0" i="0" u="none" strike="noStrike" kern="0" cap="none" spc="0" baseline="0">
                <a:solidFill>
                  <a:srgbClr val="000000"/>
                </a:solidFill>
                <a:uFillTx/>
              </a:defRPr>
            </a:pPr>
            <a:r>
              <a:rPr lang="it-IT" sz="2000" b="0" i="0" u="none" strike="noStrike" kern="1200" cap="none" spc="0" baseline="0" dirty="0">
                <a:solidFill>
                  <a:srgbClr val="000000"/>
                </a:solidFill>
                <a:uFillTx/>
                <a:latin typeface="Gill Sans MT" pitchFamily="34"/>
              </a:rPr>
              <a:t>la classe </a:t>
            </a:r>
            <a:r>
              <a:rPr lang="it-IT" sz="2000" b="0" i="0" u="none" strike="noStrike" kern="1200" cap="none" spc="0" baseline="0" dirty="0" err="1">
                <a:solidFill>
                  <a:srgbClr val="000000"/>
                </a:solidFill>
                <a:uFillTx/>
                <a:latin typeface="Gill Sans MT" pitchFamily="34"/>
              </a:rPr>
              <a:t>TypeWriter</a:t>
            </a:r>
            <a:r>
              <a:rPr lang="it-IT" sz="2000" b="0" i="0" u="none" strike="noStrike" kern="1200" cap="none" spc="0" baseline="0" dirty="0">
                <a:solidFill>
                  <a:srgbClr val="000000"/>
                </a:solidFill>
                <a:uFillTx/>
                <a:latin typeface="Gill Sans MT" pitchFamily="34"/>
              </a:rPr>
              <a:t>, scritta per realizzare un testo animato, estende la classe </a:t>
            </a:r>
            <a:r>
              <a:rPr lang="it-IT" sz="2000" b="0" i="1" u="none" strike="noStrike" kern="1200" cap="none" spc="0" baseline="0" dirty="0" err="1">
                <a:solidFill>
                  <a:srgbClr val="000000"/>
                </a:solidFill>
                <a:uFillTx/>
                <a:latin typeface="Gill Sans MT" pitchFamily="34"/>
              </a:rPr>
              <a:t>AppCompatTextView</a:t>
            </a:r>
            <a:r>
              <a:rPr lang="it-IT" sz="2000" b="0" i="0" u="none" strike="noStrike" kern="1200" cap="none" spc="0" baseline="0" dirty="0">
                <a:solidFill>
                  <a:srgbClr val="000000"/>
                </a:solidFill>
                <a:uFillTx/>
                <a:latin typeface="Gill Sans MT" pitchFamily="34"/>
              </a:rPr>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79">
    <p:spTree>
      <p:nvGrpSpPr>
        <p:cNvPr id="1" name=""/>
        <p:cNvGrpSpPr/>
        <p:nvPr/>
      </p:nvGrpSpPr>
      <p:grpSpPr>
        <a:xfrm>
          <a:off x="0" y="0"/>
          <a:ext cx="0" cy="0"/>
          <a:chOff x="0" y="0"/>
          <a:chExt cx="0" cy="0"/>
        </a:xfrm>
      </p:grpSpPr>
      <p:sp>
        <p:nvSpPr>
          <p:cNvPr id="2" name="CasellaDiTesto 4">
            <a:extLst>
              <a:ext uri="{FF2B5EF4-FFF2-40B4-BE49-F238E27FC236}">
                <a16:creationId xmlns:a16="http://schemas.microsoft.com/office/drawing/2014/main" id="{63E3B438-E8F8-9B1B-60EE-02CCE92C3C0F}"/>
              </a:ext>
            </a:extLst>
          </p:cNvPr>
          <p:cNvSpPr txBox="1"/>
          <p:nvPr/>
        </p:nvSpPr>
        <p:spPr>
          <a:xfrm>
            <a:off x="438930" y="645456"/>
            <a:ext cx="11314136" cy="400114"/>
          </a:xfrm>
          <a:prstGeom prst="rect">
            <a:avLst/>
          </a:prstGeom>
          <a:solidFill>
            <a:srgbClr val="203864"/>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1" i="0" u="none" strike="noStrike" kern="1200" cap="none" spc="0" baseline="0">
                <a:solidFill>
                  <a:srgbClr val="FFFFFF"/>
                </a:solidFill>
                <a:uFillTx/>
                <a:latin typeface="Gill Sans MT" pitchFamily="34"/>
              </a:rPr>
              <a:t>DIAGRAMMA UML DELLE  CLASSI</a:t>
            </a:r>
          </a:p>
        </p:txBody>
      </p:sp>
      <p:pic>
        <p:nvPicPr>
          <p:cNvPr id="3" name="Immagine 3">
            <a:extLst>
              <a:ext uri="{FF2B5EF4-FFF2-40B4-BE49-F238E27FC236}">
                <a16:creationId xmlns:a16="http://schemas.microsoft.com/office/drawing/2014/main" id="{7610576A-1C3F-15B6-F8DF-1A886210366D}"/>
              </a:ext>
            </a:extLst>
          </p:cNvPr>
          <p:cNvPicPr>
            <a:picLocks noChangeAspect="1"/>
          </p:cNvPicPr>
          <p:nvPr/>
        </p:nvPicPr>
        <p:blipFill>
          <a:blip r:embed="rId2"/>
          <a:srcRect l="-132" t="791" r="-132" b="1217"/>
          <a:stretch>
            <a:fillRect/>
          </a:stretch>
        </p:blipFill>
        <p:spPr>
          <a:xfrm>
            <a:off x="304796" y="1045570"/>
            <a:ext cx="11582403" cy="5812429"/>
          </a:xfrm>
          <a:prstGeom prst="rect">
            <a:avLst/>
          </a:prstGeom>
          <a:noFill/>
          <a:ln cap="flat">
            <a:noFill/>
          </a:ln>
        </p:spPr>
      </p:pic>
    </p:spTree>
  </p:cSld>
  <p:clrMapOvr>
    <a:masterClrMapping/>
  </p:clrMapOvr>
  <p:transition spd="med">
    <p:pull dir="u"/>
  </p:transition>
</p:sld>
</file>

<file path=ppt/slides/slide56.xml><?xml version="1.0" encoding="utf-8"?>
<p:sld xmlns:a="http://schemas.openxmlformats.org/drawingml/2006/main" xmlns:r="http://schemas.openxmlformats.org/officeDocument/2006/relationships" xmlns:p="http://schemas.openxmlformats.org/presentationml/2006/main">
  <p:cSld name="Slide89">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5A0E09-2A52-042F-9709-38B927BA6312}"/>
              </a:ext>
            </a:extLst>
          </p:cNvPr>
          <p:cNvSpPr txBox="1">
            <a:spLocks noGrp="1"/>
          </p:cNvSpPr>
          <p:nvPr>
            <p:ph type="title"/>
          </p:nvPr>
        </p:nvSpPr>
        <p:spPr/>
        <p:txBody>
          <a:bodyPr/>
          <a:lstStyle/>
          <a:p>
            <a:pPr lvl="0"/>
            <a:r>
              <a:rPr lang="it-IT"/>
              <a:t>Organizzazione delle risorse</a:t>
            </a:r>
          </a:p>
        </p:txBody>
      </p:sp>
      <p:sp>
        <p:nvSpPr>
          <p:cNvPr id="3" name="Segnaposto contenuto 2">
            <a:extLst>
              <a:ext uri="{FF2B5EF4-FFF2-40B4-BE49-F238E27FC236}">
                <a16:creationId xmlns:a16="http://schemas.microsoft.com/office/drawing/2014/main" id="{718B3B31-8A3C-0FF9-A867-5EF5095CBB54}"/>
              </a:ext>
            </a:extLst>
          </p:cNvPr>
          <p:cNvSpPr txBox="1"/>
          <p:nvPr/>
        </p:nvSpPr>
        <p:spPr>
          <a:xfrm>
            <a:off x="575898" y="1955133"/>
            <a:ext cx="11029611" cy="4902866"/>
          </a:xfrm>
          <a:prstGeom prst="rect">
            <a:avLst/>
          </a:prstGeom>
          <a:noFill/>
          <a:ln cap="flat">
            <a:noFill/>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4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3D3D3D"/>
                </a:solidFill>
                <a:uFillTx/>
                <a:latin typeface="Gill Sans MT" pitchFamily="34"/>
              </a:rPr>
              <a:t>Le risorse sono raggruppate in cartelle specifiche, quali:</a:t>
            </a:r>
          </a:p>
          <a:p>
            <a:pPr marL="630003" marR="0" lvl="1"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1" u="none" strike="noStrike" kern="1200" cap="none" spc="0" baseline="0">
                <a:solidFill>
                  <a:srgbClr val="3D3D3D"/>
                </a:solidFill>
                <a:uFillTx/>
                <a:latin typeface="Gill Sans MT" pitchFamily="34"/>
              </a:rPr>
              <a:t>Src</a:t>
            </a:r>
            <a:r>
              <a:rPr lang="it-IT" sz="2000" b="0" i="0" u="none" strike="noStrike" kern="1200" cap="none" spc="0" baseline="0">
                <a:solidFill>
                  <a:srgbClr val="3D3D3D"/>
                </a:solidFill>
                <a:uFillTx/>
                <a:latin typeface="Gill Sans MT" pitchFamily="34"/>
              </a:rPr>
              <a:t>, per quanto riguarda i package e le classi che implementano l’applicazione;</a:t>
            </a:r>
          </a:p>
          <a:p>
            <a:pPr marL="630003" marR="0" lvl="1"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1" u="none" strike="noStrike" kern="1200" cap="none" spc="0" baseline="0">
                <a:solidFill>
                  <a:srgbClr val="3D3D3D"/>
                </a:solidFill>
                <a:uFillTx/>
                <a:latin typeface="Gill Sans MT" pitchFamily="34"/>
              </a:rPr>
              <a:t>Res</a:t>
            </a:r>
            <a:r>
              <a:rPr lang="it-IT" sz="2000" b="0" i="0" u="none" strike="noStrike" kern="1200" cap="none" spc="0" baseline="0">
                <a:solidFill>
                  <a:srgbClr val="3D3D3D"/>
                </a:solidFill>
                <a:uFillTx/>
                <a:latin typeface="Gill Sans MT" pitchFamily="34"/>
              </a:rPr>
              <a:t>, che racchiude le risorse esterne, come immagini e clip audio, utilizzate dall’applicazione;</a:t>
            </a:r>
          </a:p>
          <a:p>
            <a:pPr marL="0" marR="0" lvl="0" indent="0" algn="l" defTabSz="457200" rtl="0" fontAlgn="auto" hangingPunct="1">
              <a:lnSpc>
                <a:spcPct val="100000"/>
              </a:lnSpc>
              <a:spcBef>
                <a:spcPts val="400"/>
              </a:spcBef>
              <a:spcAft>
                <a:spcPts val="600"/>
              </a:spcAft>
              <a:buNone/>
              <a:tabLst/>
              <a:defRPr sz="1800" b="0" i="0" u="none" strike="noStrike" kern="0" cap="none" spc="0" baseline="0">
                <a:solidFill>
                  <a:srgbClr val="000000"/>
                </a:solidFill>
                <a:uFillTx/>
              </a:defRPr>
            </a:pPr>
            <a:r>
              <a:rPr lang="it-IT" sz="2000" b="0" i="0" u="none" strike="noStrike" kern="1200" cap="none" spc="0" baseline="0">
                <a:solidFill>
                  <a:srgbClr val="3D3D3D"/>
                </a:solidFill>
                <a:uFillTx/>
                <a:latin typeface="Gill Sans MT" pitchFamily="34"/>
              </a:rPr>
              <a:t>Quest’ultima è costituita da alcune sottodirectory, che sono:</a:t>
            </a:r>
          </a:p>
          <a:p>
            <a:pPr marL="630003" marR="0" lvl="1"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1" u="none" strike="noStrike" kern="1200" cap="none" spc="0" baseline="0">
                <a:solidFill>
                  <a:srgbClr val="3D3D3D"/>
                </a:solidFill>
                <a:uFillTx/>
                <a:latin typeface="Gill Sans MT" pitchFamily="34"/>
              </a:rPr>
              <a:t>Drawable</a:t>
            </a:r>
            <a:r>
              <a:rPr lang="it-IT" sz="2000" b="0" i="0" u="none" strike="noStrike" kern="1200" cap="none" spc="0" baseline="0">
                <a:solidFill>
                  <a:srgbClr val="3D3D3D"/>
                </a:solidFill>
                <a:uFillTx/>
                <a:latin typeface="Gill Sans MT" pitchFamily="34"/>
              </a:rPr>
              <a:t>, che contiene le immagini ed i file .xml che descrivono gli sfondi e l’aspetto dei componenti;</a:t>
            </a:r>
          </a:p>
          <a:p>
            <a:pPr marL="630003" marR="0" lvl="1"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0" u="none" strike="noStrike" kern="1200" cap="none" spc="0" baseline="0">
                <a:solidFill>
                  <a:srgbClr val="3D3D3D"/>
                </a:solidFill>
                <a:uFillTx/>
                <a:latin typeface="Gill Sans MT" pitchFamily="34"/>
              </a:rPr>
              <a:t>Layout, in cui si trovano i file .xml utilizzati per definire i layout delle attività e dei widget;</a:t>
            </a:r>
          </a:p>
          <a:p>
            <a:pPr marL="630003" marR="0" lvl="1"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1" u="none" strike="noStrike" kern="1200" cap="none" spc="0" baseline="0">
                <a:solidFill>
                  <a:srgbClr val="3D3D3D"/>
                </a:solidFill>
                <a:uFillTx/>
                <a:latin typeface="Gill Sans MT" pitchFamily="34"/>
              </a:rPr>
              <a:t>Values</a:t>
            </a:r>
            <a:r>
              <a:rPr lang="it-IT" sz="2000" b="0" i="0" u="none" strike="noStrike" kern="1200" cap="none" spc="0" baseline="0">
                <a:solidFill>
                  <a:srgbClr val="3D3D3D"/>
                </a:solidFill>
                <a:uFillTx/>
                <a:latin typeface="Gill Sans MT" pitchFamily="34"/>
              </a:rPr>
              <a:t>, che contiene gli stili ed i colori dei componenti dell’interfaccia utente, i file strings.xml di ogni lingua prevista e la cartella “themes”, in cui sono definiti i temi light mode e dark mode;</a:t>
            </a:r>
          </a:p>
          <a:p>
            <a:pPr marL="630003" marR="0" lvl="1"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1" u="none" strike="noStrike" kern="1200" cap="none" spc="0" baseline="0">
                <a:solidFill>
                  <a:srgbClr val="3D3D3D"/>
                </a:solidFill>
                <a:uFillTx/>
                <a:latin typeface="Gill Sans MT" pitchFamily="34"/>
              </a:rPr>
              <a:t>Raw</a:t>
            </a:r>
            <a:r>
              <a:rPr lang="it-IT" sz="2000" b="0" i="0" u="none" strike="noStrike" kern="1200" cap="none" spc="0" baseline="0">
                <a:solidFill>
                  <a:srgbClr val="3D3D3D"/>
                </a:solidFill>
                <a:uFillTx/>
                <a:latin typeface="Gill Sans MT" pitchFamily="34"/>
              </a:rPr>
              <a:t>, la cartella dove sono memorizzate le clip audio;</a:t>
            </a:r>
          </a:p>
          <a:p>
            <a:pPr marL="630003" marR="0" lvl="1"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1" u="none" strike="noStrike" kern="1200" cap="none" spc="0" baseline="0">
                <a:solidFill>
                  <a:srgbClr val="3D3D3D"/>
                </a:solidFill>
                <a:uFillTx/>
                <a:latin typeface="Gill Sans MT" pitchFamily="34"/>
              </a:rPr>
              <a:t>Menu</a:t>
            </a:r>
            <a:r>
              <a:rPr lang="it-IT" sz="2000" b="0" i="0" u="none" strike="noStrike" kern="1200" cap="none" spc="0" baseline="0">
                <a:solidFill>
                  <a:srgbClr val="3D3D3D"/>
                </a:solidFill>
                <a:uFillTx/>
                <a:latin typeface="Gill Sans MT" pitchFamily="34"/>
              </a:rPr>
              <a:t>, in cui si trovano i file .xml che definiscono gli stili del menu principale e del menu di gioco;</a:t>
            </a:r>
          </a:p>
          <a:p>
            <a:pPr marL="630003" marR="0" lvl="1" indent="-306003" algn="l" defTabSz="457200" rtl="0" fontAlgn="auto" hangingPunct="1">
              <a:lnSpc>
                <a:spcPct val="100000"/>
              </a:lnSpc>
              <a:spcBef>
                <a:spcPts val="400"/>
              </a:spcBef>
              <a:spcAft>
                <a:spcPts val="600"/>
              </a:spcAft>
              <a:buClr>
                <a:srgbClr val="4590B8"/>
              </a:buClr>
              <a:buSzPct val="92000"/>
              <a:buFont typeface="Wingdings 2" pitchFamily="18"/>
              <a:buChar char=""/>
              <a:tabLst/>
              <a:defRPr sz="1800" b="0" i="0" u="none" strike="noStrike" kern="0" cap="none" spc="0" baseline="0">
                <a:solidFill>
                  <a:srgbClr val="000000"/>
                </a:solidFill>
                <a:uFillTx/>
              </a:defRPr>
            </a:pPr>
            <a:r>
              <a:rPr lang="it-IT" sz="2000" b="0" i="1" u="none" strike="noStrike" kern="1200" cap="none" spc="0" baseline="0">
                <a:solidFill>
                  <a:srgbClr val="3D3D3D"/>
                </a:solidFill>
                <a:uFillTx/>
                <a:latin typeface="Gill Sans MT" pitchFamily="34"/>
              </a:rPr>
              <a:t>Xml</a:t>
            </a:r>
            <a:r>
              <a:rPr lang="it-IT" sz="2000" b="0" i="0" u="none" strike="noStrike" kern="1200" cap="none" spc="0" baseline="0">
                <a:solidFill>
                  <a:srgbClr val="3D3D3D"/>
                </a:solidFill>
                <a:uFillTx/>
                <a:latin typeface="Gill Sans MT" pitchFamily="34"/>
              </a:rPr>
              <a:t>, che contiene il file “PreferenceScreen” utilizzato per la schermata delle impostazioni;</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86">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663E7A-8DBD-1AAC-170B-26E761A08082}"/>
              </a:ext>
            </a:extLst>
          </p:cNvPr>
          <p:cNvSpPr txBox="1">
            <a:spLocks noGrp="1"/>
          </p:cNvSpPr>
          <p:nvPr>
            <p:ph type="title"/>
          </p:nvPr>
        </p:nvSpPr>
        <p:spPr/>
        <p:txBody>
          <a:bodyPr/>
          <a:lstStyle/>
          <a:p>
            <a:pPr lvl="0"/>
            <a:r>
              <a:rPr lang="it-IT"/>
              <a:t>Ciclo di vita di un’activity</a:t>
            </a:r>
          </a:p>
        </p:txBody>
      </p:sp>
      <p:pic>
        <p:nvPicPr>
          <p:cNvPr id="3" name="Immagine 2">
            <a:extLst>
              <a:ext uri="{FF2B5EF4-FFF2-40B4-BE49-F238E27FC236}">
                <a16:creationId xmlns:a16="http://schemas.microsoft.com/office/drawing/2014/main" id="{F3CD0021-A16C-BC11-446D-8102D3378B41}"/>
              </a:ext>
            </a:extLst>
          </p:cNvPr>
          <p:cNvPicPr>
            <a:picLocks noChangeAspect="1"/>
          </p:cNvPicPr>
          <p:nvPr/>
        </p:nvPicPr>
        <p:blipFill>
          <a:blip r:embed="rId2"/>
          <a:stretch>
            <a:fillRect/>
          </a:stretch>
        </p:blipFill>
        <p:spPr>
          <a:xfrm>
            <a:off x="5855369" y="2037347"/>
            <a:ext cx="5750140" cy="4820652"/>
          </a:xfrm>
          <a:prstGeom prst="rect">
            <a:avLst/>
          </a:prstGeom>
          <a:noFill/>
          <a:ln cap="flat">
            <a:noFill/>
          </a:ln>
        </p:spPr>
      </p:pic>
      <p:sp>
        <p:nvSpPr>
          <p:cNvPr id="4" name="CasellaDiTesto 4">
            <a:extLst>
              <a:ext uri="{FF2B5EF4-FFF2-40B4-BE49-F238E27FC236}">
                <a16:creationId xmlns:a16="http://schemas.microsoft.com/office/drawing/2014/main" id="{B89C69B5-5213-90A5-7661-7842C8DFB825}"/>
              </a:ext>
            </a:extLst>
          </p:cNvPr>
          <p:cNvSpPr txBox="1"/>
          <p:nvPr/>
        </p:nvSpPr>
        <p:spPr>
          <a:xfrm>
            <a:off x="575898" y="2645450"/>
            <a:ext cx="4691210" cy="360444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15000"/>
              </a:lnSpc>
              <a:spcBef>
                <a:spcPts val="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000000"/>
                </a:solidFill>
                <a:uFillTx/>
                <a:latin typeface="Gill Sans MT" pitchFamily="34"/>
                <a:ea typeface="Times New Roman" pitchFamily="18"/>
                <a:cs typeface="Times New Roman" pitchFamily="18"/>
              </a:rPr>
              <a:t>Una generica </a:t>
            </a:r>
            <a:r>
              <a:rPr lang="it-IT" sz="2000" b="1" i="0" u="none" strike="noStrike" kern="1200" cap="none" spc="0" baseline="0">
                <a:solidFill>
                  <a:srgbClr val="000000"/>
                </a:solidFill>
                <a:uFillTx/>
                <a:latin typeface="Gill Sans MT" pitchFamily="34"/>
                <a:ea typeface="Times New Roman" pitchFamily="18"/>
                <a:cs typeface="Times New Roman" pitchFamily="18"/>
              </a:rPr>
              <a:t>Activity</a:t>
            </a:r>
            <a:r>
              <a:rPr lang="it-IT" sz="2000" b="0" i="0" u="none" strike="noStrike" kern="1200" cap="none" spc="0" baseline="0">
                <a:solidFill>
                  <a:srgbClr val="000000"/>
                </a:solidFill>
                <a:uFillTx/>
                <a:latin typeface="Gill Sans MT" pitchFamily="34"/>
                <a:ea typeface="Times New Roman" pitchFamily="18"/>
                <a:cs typeface="Times New Roman" pitchFamily="18"/>
              </a:rPr>
              <a:t>, ovvero il componente che definisce una schermata visualizzata dall’utente, il quale interagisce con l’applicazione Android che sta utilizzando tramite il display del dispositivo, segue un determinato ciclo di vita, che inizia con la sua creazione e termina solamente al compimento del task che gli è stato assegnato oppure quando la sua esecuzione viene interrotta.</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88">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642B76-5630-39DD-A355-D43CA0411864}"/>
              </a:ext>
            </a:extLst>
          </p:cNvPr>
          <p:cNvSpPr txBox="1">
            <a:spLocks noGrp="1"/>
          </p:cNvSpPr>
          <p:nvPr>
            <p:ph type="title"/>
          </p:nvPr>
        </p:nvSpPr>
        <p:spPr/>
        <p:txBody>
          <a:bodyPr/>
          <a:lstStyle/>
          <a:p>
            <a:pPr lvl="0"/>
            <a:r>
              <a:rPr lang="it-IT"/>
              <a:t>Interfaccia utente</a:t>
            </a:r>
          </a:p>
        </p:txBody>
      </p:sp>
      <p:pic>
        <p:nvPicPr>
          <p:cNvPr id="3" name="Immagine 3">
            <a:extLst>
              <a:ext uri="{FF2B5EF4-FFF2-40B4-BE49-F238E27FC236}">
                <a16:creationId xmlns:a16="http://schemas.microsoft.com/office/drawing/2014/main" id="{C73B4E29-1826-AB81-1C53-D9107C996A6E}"/>
              </a:ext>
            </a:extLst>
          </p:cNvPr>
          <p:cNvPicPr>
            <a:picLocks noChangeAspect="1"/>
          </p:cNvPicPr>
          <p:nvPr/>
        </p:nvPicPr>
        <p:blipFill>
          <a:blip r:embed="rId3"/>
          <a:srcRect t="3398"/>
          <a:stretch>
            <a:fillRect/>
          </a:stretch>
        </p:blipFill>
        <p:spPr>
          <a:xfrm>
            <a:off x="575898" y="2057674"/>
            <a:ext cx="2107170" cy="4039297"/>
          </a:xfrm>
          <a:prstGeom prst="rect">
            <a:avLst/>
          </a:prstGeom>
          <a:noFill/>
          <a:ln cap="flat">
            <a:noFill/>
          </a:ln>
          <a:effectLst>
            <a:outerShdw dist="38096" dir="2700000" algn="tl">
              <a:srgbClr val="000000">
                <a:alpha val="40000"/>
              </a:srgbClr>
            </a:outerShdw>
          </a:effectLst>
        </p:spPr>
      </p:pic>
      <p:pic>
        <p:nvPicPr>
          <p:cNvPr id="4" name="Immagine 5">
            <a:extLst>
              <a:ext uri="{FF2B5EF4-FFF2-40B4-BE49-F238E27FC236}">
                <a16:creationId xmlns:a16="http://schemas.microsoft.com/office/drawing/2014/main" id="{1D017DD3-AADB-2CBF-D9D7-E8BD73CCF19F}"/>
              </a:ext>
            </a:extLst>
          </p:cNvPr>
          <p:cNvPicPr>
            <a:picLocks noChangeAspect="1"/>
          </p:cNvPicPr>
          <p:nvPr/>
        </p:nvPicPr>
        <p:blipFill>
          <a:blip r:embed="rId4"/>
          <a:srcRect t="3102"/>
          <a:stretch>
            <a:fillRect/>
          </a:stretch>
        </p:blipFill>
        <p:spPr>
          <a:xfrm>
            <a:off x="3525322" y="2057674"/>
            <a:ext cx="2107170" cy="4039297"/>
          </a:xfrm>
          <a:prstGeom prst="rect">
            <a:avLst/>
          </a:prstGeom>
          <a:noFill/>
          <a:ln cap="flat">
            <a:noFill/>
          </a:ln>
          <a:effectLst>
            <a:outerShdw dist="38096" dir="2700000" algn="tl">
              <a:srgbClr val="000000">
                <a:alpha val="40000"/>
              </a:srgbClr>
            </a:outerShdw>
          </a:effectLst>
        </p:spPr>
      </p:pic>
      <p:pic>
        <p:nvPicPr>
          <p:cNvPr id="5" name="Immagine 7">
            <a:extLst>
              <a:ext uri="{FF2B5EF4-FFF2-40B4-BE49-F238E27FC236}">
                <a16:creationId xmlns:a16="http://schemas.microsoft.com/office/drawing/2014/main" id="{65CDC767-830D-408F-9F28-43B399195C6A}"/>
              </a:ext>
            </a:extLst>
          </p:cNvPr>
          <p:cNvPicPr>
            <a:picLocks noChangeAspect="1"/>
          </p:cNvPicPr>
          <p:nvPr/>
        </p:nvPicPr>
        <p:blipFill>
          <a:blip r:embed="rId5"/>
          <a:srcRect t="4184" b="2614"/>
          <a:stretch>
            <a:fillRect/>
          </a:stretch>
        </p:blipFill>
        <p:spPr>
          <a:xfrm>
            <a:off x="6474747" y="2057665"/>
            <a:ext cx="2107170" cy="4039297"/>
          </a:xfrm>
          <a:prstGeom prst="rect">
            <a:avLst/>
          </a:prstGeom>
          <a:noFill/>
          <a:ln cap="flat">
            <a:noFill/>
          </a:ln>
          <a:effectLst>
            <a:outerShdw dist="38096" dir="2700000" algn="tl">
              <a:srgbClr val="000000">
                <a:alpha val="40000"/>
              </a:srgbClr>
            </a:outerShdw>
          </a:effectLst>
        </p:spPr>
      </p:pic>
      <p:pic>
        <p:nvPicPr>
          <p:cNvPr id="6" name="Immagine 9">
            <a:extLst>
              <a:ext uri="{FF2B5EF4-FFF2-40B4-BE49-F238E27FC236}">
                <a16:creationId xmlns:a16="http://schemas.microsoft.com/office/drawing/2014/main" id="{1E6E80E4-32A3-ACC0-8C4E-7552FA0BCECB}"/>
              </a:ext>
            </a:extLst>
          </p:cNvPr>
          <p:cNvPicPr>
            <a:picLocks noChangeAspect="1"/>
          </p:cNvPicPr>
          <p:nvPr/>
        </p:nvPicPr>
        <p:blipFill>
          <a:blip r:embed="rId6"/>
          <a:srcRect t="5229"/>
          <a:stretch>
            <a:fillRect/>
          </a:stretch>
        </p:blipFill>
        <p:spPr>
          <a:xfrm>
            <a:off x="9314407" y="2057665"/>
            <a:ext cx="2181328" cy="4039297"/>
          </a:xfrm>
          <a:prstGeom prst="rect">
            <a:avLst/>
          </a:prstGeom>
          <a:noFill/>
          <a:ln cap="flat">
            <a:noFill/>
          </a:ln>
          <a:effectLst>
            <a:outerShdw dist="38096" dir="2700000" algn="tl">
              <a:srgbClr val="000000">
                <a:alpha val="40000"/>
              </a:srgbClr>
            </a:outerShdw>
          </a:effectLst>
        </p:spPr>
      </p:pic>
      <p:sp>
        <p:nvSpPr>
          <p:cNvPr id="7" name="Rettangolo con angoli arrotondati 17">
            <a:extLst>
              <a:ext uri="{FF2B5EF4-FFF2-40B4-BE49-F238E27FC236}">
                <a16:creationId xmlns:a16="http://schemas.microsoft.com/office/drawing/2014/main" id="{89E6872F-C24B-93FB-B757-D113C6628F5F}"/>
              </a:ext>
            </a:extLst>
          </p:cNvPr>
          <p:cNvSpPr/>
          <p:nvPr/>
        </p:nvSpPr>
        <p:spPr>
          <a:xfrm>
            <a:off x="575898" y="6128345"/>
            <a:ext cx="2107170" cy="320158"/>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2A4B86"/>
              </a:gs>
              <a:gs pos="100000">
                <a:srgbClr val="4A76C6"/>
              </a:gs>
            </a:gsLst>
            <a:lin ang="16200000"/>
          </a:gra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400" b="0" i="0" u="none" strike="noStrike" kern="1200" cap="none" spc="0" baseline="0">
                <a:solidFill>
                  <a:srgbClr val="FFFFFF"/>
                </a:solidFill>
                <a:uFillTx/>
                <a:latin typeface="Gill Sans MT" pitchFamily="34"/>
              </a:rPr>
              <a:t>App Launcher</a:t>
            </a:r>
          </a:p>
        </p:txBody>
      </p:sp>
      <p:sp>
        <p:nvSpPr>
          <p:cNvPr id="8" name="Rettangolo con angoli arrotondati 18">
            <a:extLst>
              <a:ext uri="{FF2B5EF4-FFF2-40B4-BE49-F238E27FC236}">
                <a16:creationId xmlns:a16="http://schemas.microsoft.com/office/drawing/2014/main" id="{6DED1EE3-CBCE-2A9C-A34D-524B9F036D90}"/>
              </a:ext>
            </a:extLst>
          </p:cNvPr>
          <p:cNvSpPr/>
          <p:nvPr/>
        </p:nvSpPr>
        <p:spPr>
          <a:xfrm>
            <a:off x="3525322" y="6128345"/>
            <a:ext cx="2107170" cy="320158"/>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2A4B86"/>
              </a:gs>
              <a:gs pos="100000">
                <a:srgbClr val="4A76C6"/>
              </a:gs>
            </a:gsLst>
            <a:lin ang="16200000"/>
          </a:gra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400" b="0" i="0" u="none" strike="noStrike" kern="1200" cap="none" spc="0" baseline="0">
                <a:solidFill>
                  <a:srgbClr val="FFFFFF"/>
                </a:solidFill>
                <a:uFillTx/>
                <a:latin typeface="Gill Sans MT" pitchFamily="34"/>
              </a:rPr>
              <a:t>Schermata di gioco</a:t>
            </a:r>
          </a:p>
        </p:txBody>
      </p:sp>
      <p:sp>
        <p:nvSpPr>
          <p:cNvPr id="9" name="Rettangolo con angoli arrotondati 19">
            <a:extLst>
              <a:ext uri="{FF2B5EF4-FFF2-40B4-BE49-F238E27FC236}">
                <a16:creationId xmlns:a16="http://schemas.microsoft.com/office/drawing/2014/main" id="{42BE4CED-80D7-E0F5-6FDA-8EDD02559793}"/>
              </a:ext>
            </a:extLst>
          </p:cNvPr>
          <p:cNvSpPr/>
          <p:nvPr/>
        </p:nvSpPr>
        <p:spPr>
          <a:xfrm>
            <a:off x="6474747" y="6128345"/>
            <a:ext cx="2107170" cy="320158"/>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2A4B86"/>
              </a:gs>
              <a:gs pos="100000">
                <a:srgbClr val="4A76C6"/>
              </a:gs>
            </a:gsLst>
            <a:lin ang="16200000"/>
          </a:gra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400" b="0" i="0" u="none" strike="noStrike" kern="1200" cap="none" spc="0" baseline="0">
                <a:solidFill>
                  <a:srgbClr val="FFFFFF"/>
                </a:solidFill>
                <a:uFillTx/>
                <a:latin typeface="Gill Sans MT" pitchFamily="34"/>
              </a:rPr>
              <a:t>Risoluzione</a:t>
            </a:r>
          </a:p>
        </p:txBody>
      </p:sp>
      <p:sp>
        <p:nvSpPr>
          <p:cNvPr id="10" name="Rettangolo con angoli arrotondati 20">
            <a:extLst>
              <a:ext uri="{FF2B5EF4-FFF2-40B4-BE49-F238E27FC236}">
                <a16:creationId xmlns:a16="http://schemas.microsoft.com/office/drawing/2014/main" id="{FCDCD31A-5E34-3F5D-B78B-86E15B39DB70}"/>
              </a:ext>
            </a:extLst>
          </p:cNvPr>
          <p:cNvSpPr/>
          <p:nvPr/>
        </p:nvSpPr>
        <p:spPr>
          <a:xfrm>
            <a:off x="9342671" y="6128345"/>
            <a:ext cx="2181328" cy="320158"/>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2A4B86"/>
              </a:gs>
              <a:gs pos="100000">
                <a:srgbClr val="4A76C6"/>
              </a:gs>
            </a:gsLst>
            <a:lin ang="16200000"/>
          </a:gradFill>
          <a:ln cap="flat">
            <a:noFill/>
            <a:prstDash val="solid"/>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400" b="0" i="0" u="none" strike="noStrike" kern="1200" cap="none" spc="0" baseline="0">
                <a:solidFill>
                  <a:srgbClr val="FFFFFF"/>
                </a:solidFill>
                <a:uFillTx/>
                <a:latin typeface="Gill Sans MT" pitchFamily="34"/>
              </a:rPr>
              <a:t>Classifica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name="Slide65">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95CFAC-99B8-36B0-345D-1E3FF116C9F1}"/>
              </a:ext>
            </a:extLst>
          </p:cNvPr>
          <p:cNvSpPr txBox="1">
            <a:spLocks noGrp="1"/>
          </p:cNvSpPr>
          <p:nvPr>
            <p:ph type="title"/>
          </p:nvPr>
        </p:nvSpPr>
        <p:spPr/>
        <p:txBody>
          <a:bodyPr/>
          <a:lstStyle/>
          <a:p>
            <a:pPr lvl="0"/>
            <a:r>
              <a:rPr lang="it-IT"/>
              <a:t>Sviluppi futuri</a:t>
            </a:r>
          </a:p>
        </p:txBody>
      </p:sp>
      <p:sp>
        <p:nvSpPr>
          <p:cNvPr id="3" name="Segnaposto contenuto 2">
            <a:extLst>
              <a:ext uri="{FF2B5EF4-FFF2-40B4-BE49-F238E27FC236}">
                <a16:creationId xmlns:a16="http://schemas.microsoft.com/office/drawing/2014/main" id="{2BA1D94E-404E-5595-D986-9960A5E8B8F6}"/>
              </a:ext>
            </a:extLst>
          </p:cNvPr>
          <p:cNvSpPr txBox="1">
            <a:spLocks noGrp="1"/>
          </p:cNvSpPr>
          <p:nvPr>
            <p:ph idx="1"/>
          </p:nvPr>
        </p:nvSpPr>
        <p:spPr>
          <a:xfrm>
            <a:off x="581192" y="2144633"/>
            <a:ext cx="11029611" cy="4184440"/>
          </a:xfrm>
        </p:spPr>
        <p:txBody>
          <a:bodyPr/>
          <a:lstStyle/>
          <a:p>
            <a:pPr marL="0" lvl="0" indent="0">
              <a:lnSpc>
                <a:spcPct val="115000"/>
              </a:lnSpc>
              <a:spcBef>
                <a:spcPts val="500"/>
              </a:spcBef>
              <a:spcAft>
                <a:spcPts val="1000"/>
              </a:spcAft>
              <a:buNone/>
            </a:pPr>
            <a:r>
              <a:rPr lang="it-IT" sz="2000" dirty="0">
                <a:latin typeface="Gill Sans MT" pitchFamily="34"/>
                <a:cs typeface="Times New Roman" pitchFamily="18"/>
              </a:rPr>
              <a:t>Per migliorare l’applicazione, oltre ad eventuali ottimizzazioni del codice, si è pensato di inserire alcune funzionalità aggiuntive, come:</a:t>
            </a:r>
          </a:p>
          <a:p>
            <a:pPr marL="285750" lvl="0" indent="-285750">
              <a:lnSpc>
                <a:spcPct val="115000"/>
              </a:lnSpc>
              <a:spcBef>
                <a:spcPts val="500"/>
              </a:spcBef>
              <a:spcAft>
                <a:spcPts val="1000"/>
              </a:spcAft>
              <a:buFont typeface="Arial" pitchFamily="34"/>
              <a:buChar char="•"/>
            </a:pPr>
            <a:r>
              <a:rPr lang="it-IT" sz="2000" dirty="0">
                <a:latin typeface="Gill Sans MT" pitchFamily="34"/>
                <a:cs typeface="Times New Roman" pitchFamily="18"/>
              </a:rPr>
              <a:t> la presenza dei super pipistrelli, così come previsto nella versione originale del gioco; questi, se incontrati lungo il percorso, trasportano il PG in un punto casuale della mappa;</a:t>
            </a:r>
          </a:p>
          <a:p>
            <a:pPr marL="285750" lvl="0" indent="-285750">
              <a:lnSpc>
                <a:spcPct val="115000"/>
              </a:lnSpc>
              <a:spcBef>
                <a:spcPts val="500"/>
              </a:spcBef>
              <a:spcAft>
                <a:spcPts val="1000"/>
              </a:spcAft>
              <a:buFont typeface="Arial" pitchFamily="34"/>
              <a:buChar char="•"/>
            </a:pPr>
            <a:r>
              <a:rPr lang="it-IT" sz="2000" dirty="0">
                <a:latin typeface="Gill Sans MT" pitchFamily="34"/>
                <a:cs typeface="Times New Roman" pitchFamily="18"/>
              </a:rPr>
              <a:t>Differenti algoritmi di risoluzione, tra cui l’utente potrà scegliere, per specificare la strategia che dovrà adottare il giocatore automatico;</a:t>
            </a:r>
          </a:p>
          <a:p>
            <a:pPr marL="285750" lvl="0" indent="-285750">
              <a:lnSpc>
                <a:spcPct val="115000"/>
              </a:lnSpc>
              <a:spcBef>
                <a:spcPts val="500"/>
              </a:spcBef>
              <a:spcAft>
                <a:spcPts val="1000"/>
              </a:spcAft>
              <a:buFont typeface="Arial" pitchFamily="34"/>
              <a:buChar char="•"/>
            </a:pPr>
            <a:r>
              <a:rPr lang="it-IT" sz="2000" dirty="0">
                <a:latin typeface="Gill Sans MT" pitchFamily="34"/>
                <a:cs typeface="Times New Roman" pitchFamily="18"/>
              </a:rPr>
              <a:t>La definizione di un insieme di regole per la configurazione del terreno di gioco, come la dimensione della mappa e la difficoltà della partita;</a:t>
            </a:r>
          </a:p>
          <a:p>
            <a:pPr marL="285750" lvl="0" indent="-285750">
              <a:lnSpc>
                <a:spcPct val="115000"/>
              </a:lnSpc>
              <a:spcBef>
                <a:spcPts val="500"/>
              </a:spcBef>
              <a:spcAft>
                <a:spcPts val="1000"/>
              </a:spcAft>
              <a:buFont typeface="Arial" pitchFamily="34"/>
              <a:buChar char="•"/>
            </a:pPr>
            <a:r>
              <a:rPr lang="it-IT" sz="2000" dirty="0">
                <a:latin typeface="Gill Sans MT" pitchFamily="34"/>
                <a:cs typeface="Times New Roman" pitchFamily="18"/>
              </a:rPr>
              <a:t>Inserimento di vari livelli, diversi per abilità richiesta e scenario di gioco;</a:t>
            </a:r>
            <a:endParaRPr lang="it-IT" sz="2000" dirty="0">
              <a:latin typeface="Gill Sans MT" pitchFamily="3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EB24FF-56EA-946C-F4D5-37922F789332}"/>
              </a:ext>
            </a:extLst>
          </p:cNvPr>
          <p:cNvSpPr txBox="1">
            <a:spLocks noGrp="1"/>
          </p:cNvSpPr>
          <p:nvPr>
            <p:ph type="title"/>
          </p:nvPr>
        </p:nvSpPr>
        <p:spPr/>
        <p:txBody>
          <a:bodyPr/>
          <a:lstStyle/>
          <a:p>
            <a:pPr lvl="0"/>
            <a:r>
              <a:rPr lang="it-IT"/>
              <a:t>Proprietà di un agente</a:t>
            </a:r>
          </a:p>
        </p:txBody>
      </p:sp>
      <p:grpSp>
        <p:nvGrpSpPr>
          <p:cNvPr id="3" name="Segnaposto contenuto 6">
            <a:extLst>
              <a:ext uri="{FF2B5EF4-FFF2-40B4-BE49-F238E27FC236}">
                <a16:creationId xmlns:a16="http://schemas.microsoft.com/office/drawing/2014/main" id="{F4CF6942-9386-5127-4C66-0E7A86564CD6}"/>
              </a:ext>
            </a:extLst>
          </p:cNvPr>
          <p:cNvGrpSpPr/>
          <p:nvPr/>
        </p:nvGrpSpPr>
        <p:grpSpPr>
          <a:xfrm>
            <a:off x="421666" y="2702207"/>
            <a:ext cx="11348462" cy="3806729"/>
            <a:chOff x="421666" y="2702207"/>
            <a:chExt cx="11348462" cy="3806729"/>
          </a:xfrm>
        </p:grpSpPr>
        <p:sp>
          <p:nvSpPr>
            <p:cNvPr id="4" name="Figura a mano libera: forma 3">
              <a:extLst>
                <a:ext uri="{FF2B5EF4-FFF2-40B4-BE49-F238E27FC236}">
                  <a16:creationId xmlns:a16="http://schemas.microsoft.com/office/drawing/2014/main" id="{8719EC77-73F8-D9BA-ECF5-B1CD20DAC40A}"/>
                </a:ext>
              </a:extLst>
            </p:cNvPr>
            <p:cNvSpPr/>
            <p:nvPr/>
          </p:nvSpPr>
          <p:spPr>
            <a:xfrm>
              <a:off x="2373069" y="2764148"/>
              <a:ext cx="9388620" cy="487128"/>
            </a:xfrm>
            <a:custGeom>
              <a:avLst/>
              <a:gdLst>
                <a:gd name="f0" fmla="val 10800000"/>
                <a:gd name="f1" fmla="val 5400000"/>
                <a:gd name="f2" fmla="val 180"/>
                <a:gd name="f3" fmla="val w"/>
                <a:gd name="f4" fmla="val h"/>
                <a:gd name="f5" fmla="val 0"/>
                <a:gd name="f6" fmla="val 487127"/>
                <a:gd name="f7" fmla="val 9388617"/>
                <a:gd name="f8" fmla="val 1564798"/>
                <a:gd name="f9" fmla="val 7823819"/>
                <a:gd name="f10" fmla="val 8688019"/>
                <a:gd name="f11" fmla="val 485241"/>
                <a:gd name="f12" fmla="val 9388607"/>
                <a:gd name="f13" fmla="val 482915"/>
                <a:gd name="f14" fmla="val 10"/>
                <a:gd name="f15" fmla="val 700598"/>
                <a:gd name="f16" fmla="+- 0 0 -90"/>
                <a:gd name="f17" fmla="*/ f3 1 487127"/>
                <a:gd name="f18" fmla="*/ f4 1 9388617"/>
                <a:gd name="f19" fmla="+- f7 0 f5"/>
                <a:gd name="f20" fmla="+- f6 0 f5"/>
                <a:gd name="f21" fmla="*/ f16 f0 1"/>
                <a:gd name="f22" fmla="*/ f20 1 487127"/>
                <a:gd name="f23" fmla="*/ f19 1 9388617"/>
                <a:gd name="f24" fmla="*/ 81189 f20 1"/>
                <a:gd name="f25" fmla="*/ 0 f19 1"/>
                <a:gd name="f26" fmla="*/ 405938 f20 1"/>
                <a:gd name="f27" fmla="*/ 487127 f20 1"/>
                <a:gd name="f28" fmla="*/ 81189 f19 1"/>
                <a:gd name="f29" fmla="*/ 9388617 f19 1"/>
                <a:gd name="f30" fmla="*/ 0 f20 1"/>
                <a:gd name="f31" fmla="*/ f21 1 f2"/>
                <a:gd name="f32" fmla="*/ f24 1 487127"/>
                <a:gd name="f33" fmla="*/ f25 1 9388617"/>
                <a:gd name="f34" fmla="*/ f26 1 487127"/>
                <a:gd name="f35" fmla="*/ f27 1 487127"/>
                <a:gd name="f36" fmla="*/ f28 1 9388617"/>
                <a:gd name="f37" fmla="*/ f29 1 9388617"/>
                <a:gd name="f38" fmla="*/ f30 1 487127"/>
                <a:gd name="f39" fmla="*/ f5 1 f22"/>
                <a:gd name="f40" fmla="*/ f6 1 f22"/>
                <a:gd name="f41" fmla="*/ f5 1 f23"/>
                <a:gd name="f42" fmla="*/ f7 1 f23"/>
                <a:gd name="f43" fmla="+- f31 0 f1"/>
                <a:gd name="f44" fmla="*/ f32 1 f22"/>
                <a:gd name="f45" fmla="*/ f33 1 f23"/>
                <a:gd name="f46" fmla="*/ f34 1 f22"/>
                <a:gd name="f47" fmla="*/ f35 1 f22"/>
                <a:gd name="f48" fmla="*/ f36 1 f23"/>
                <a:gd name="f49" fmla="*/ f37 1 f23"/>
                <a:gd name="f50" fmla="*/ f38 1 f22"/>
                <a:gd name="f51" fmla="*/ f39 f17 1"/>
                <a:gd name="f52" fmla="*/ f40 f17 1"/>
                <a:gd name="f53" fmla="*/ f42 f18 1"/>
                <a:gd name="f54" fmla="*/ f41 f18 1"/>
                <a:gd name="f55" fmla="*/ f44 f17 1"/>
                <a:gd name="f56" fmla="*/ f45 f18 1"/>
                <a:gd name="f57" fmla="*/ f46 f17 1"/>
                <a:gd name="f58" fmla="*/ f47 f17 1"/>
                <a:gd name="f59" fmla="*/ f48 f18 1"/>
                <a:gd name="f60" fmla="*/ f49 f18 1"/>
                <a:gd name="f61" fmla="*/ f50 f17 1"/>
              </a:gdLst>
              <a:ahLst/>
              <a:cxnLst>
                <a:cxn ang="3cd4">
                  <a:pos x="hc" y="t"/>
                </a:cxn>
                <a:cxn ang="0">
                  <a:pos x="r" y="vc"/>
                </a:cxn>
                <a:cxn ang="cd4">
                  <a:pos x="hc" y="b"/>
                </a:cxn>
                <a:cxn ang="cd2">
                  <a:pos x="l" y="vc"/>
                </a:cxn>
                <a:cxn ang="f43">
                  <a:pos x="f55" y="f56"/>
                </a:cxn>
                <a:cxn ang="f43">
                  <a:pos x="f57" y="f56"/>
                </a:cxn>
                <a:cxn ang="f43">
                  <a:pos x="f58" y="f59"/>
                </a:cxn>
                <a:cxn ang="f43">
                  <a:pos x="f58" y="f60"/>
                </a:cxn>
                <a:cxn ang="f43">
                  <a:pos x="f58" y="f60"/>
                </a:cxn>
                <a:cxn ang="f43">
                  <a:pos x="f61" y="f60"/>
                </a:cxn>
                <a:cxn ang="f43">
                  <a:pos x="f61" y="f60"/>
                </a:cxn>
                <a:cxn ang="f43">
                  <a:pos x="f61" y="f59"/>
                </a:cxn>
                <a:cxn ang="f43">
                  <a:pos x="f55" y="f56"/>
                </a:cxn>
              </a:cxnLst>
              <a:rect l="f51" t="f54" r="f52" b="f53"/>
              <a:pathLst>
                <a:path w="487127" h="9388617">
                  <a:moveTo>
                    <a:pt x="f6" y="f8"/>
                  </a:moveTo>
                  <a:lnTo>
                    <a:pt x="f6" y="f9"/>
                  </a:lnTo>
                  <a:cubicBezTo>
                    <a:pt x="f6" y="f10"/>
                    <a:pt x="f11" y="f12"/>
                    <a:pt x="f13" y="f12"/>
                  </a:cubicBezTo>
                  <a:lnTo>
                    <a:pt x="f5" y="f12"/>
                  </a:lnTo>
                  <a:lnTo>
                    <a:pt x="f5" y="f12"/>
                  </a:lnTo>
                  <a:lnTo>
                    <a:pt x="f5" y="f14"/>
                  </a:lnTo>
                  <a:lnTo>
                    <a:pt x="f5" y="f14"/>
                  </a:lnTo>
                  <a:lnTo>
                    <a:pt x="f13" y="f14"/>
                  </a:lnTo>
                  <a:cubicBezTo>
                    <a:pt x="f11" y="f14"/>
                    <a:pt x="f6" y="f15"/>
                    <a:pt x="f6" y="f8"/>
                  </a:cubicBezTo>
                  <a:close/>
                </a:path>
              </a:pathLst>
            </a:custGeom>
            <a:solidFill>
              <a:srgbClr val="CCCDD2">
                <a:alpha val="90000"/>
              </a:srgbClr>
            </a:solidFill>
            <a:ln w="22229" cap="rnd">
              <a:solidFill>
                <a:srgbClr val="CCCDD2">
                  <a:alpha val="90000"/>
                </a:srgbClr>
              </a:solidFill>
              <a:prstDash val="solid"/>
              <a:miter/>
            </a:ln>
          </p:spPr>
          <p:txBody>
            <a:bodyPr vert="horz" wrap="square" lIns="247646" tIns="147602" rIns="271430" bIns="147602" anchor="ctr" anchorCtr="0" compatLnSpc="1">
              <a:noAutofit/>
            </a:bodyPr>
            <a:lstStyle/>
            <a:p>
              <a:pPr marL="228600" marR="0" lvl="1" indent="-228600" algn="l" defTabSz="888997" rtl="0" fontAlgn="auto" hangingPunct="1">
                <a:lnSpc>
                  <a:spcPct val="90000"/>
                </a:lnSpc>
                <a:spcBef>
                  <a:spcPts val="0"/>
                </a:spcBef>
                <a:spcAft>
                  <a:spcPts val="4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cs typeface="Times New Roman" pitchFamily="18"/>
                </a:rPr>
                <a:t>ovvero la capacità di muoversi in un ambiente diverso da quello originario;</a:t>
              </a:r>
              <a:endParaRPr lang="it-IT" sz="2000" b="0" i="0" u="none" strike="noStrike" kern="1200" cap="none" spc="0" baseline="0">
                <a:solidFill>
                  <a:srgbClr val="262626"/>
                </a:solidFill>
                <a:uFillTx/>
                <a:latin typeface="Gill Sans MT"/>
              </a:endParaRPr>
            </a:p>
          </p:txBody>
        </p:sp>
        <p:sp>
          <p:nvSpPr>
            <p:cNvPr id="5" name="Figura a mano libera: forma 4">
              <a:extLst>
                <a:ext uri="{FF2B5EF4-FFF2-40B4-BE49-F238E27FC236}">
                  <a16:creationId xmlns:a16="http://schemas.microsoft.com/office/drawing/2014/main" id="{6EFCAB7B-8C84-7D99-F5AF-4A8F70F91C9C}"/>
                </a:ext>
              </a:extLst>
            </p:cNvPr>
            <p:cNvSpPr/>
            <p:nvPr/>
          </p:nvSpPr>
          <p:spPr>
            <a:xfrm>
              <a:off x="421666" y="2702207"/>
              <a:ext cx="1951201" cy="608908"/>
            </a:xfrm>
            <a:custGeom>
              <a:avLst/>
              <a:gdLst>
                <a:gd name="f0" fmla="val 10800000"/>
                <a:gd name="f1" fmla="val 5400000"/>
                <a:gd name="f2" fmla="val 180"/>
                <a:gd name="f3" fmla="val w"/>
                <a:gd name="f4" fmla="val h"/>
                <a:gd name="f5" fmla="val 0"/>
                <a:gd name="f6" fmla="val 1951203"/>
                <a:gd name="f7" fmla="val 608908"/>
                <a:gd name="f8" fmla="val 101487"/>
                <a:gd name="f9" fmla="val 45437"/>
                <a:gd name="f10" fmla="val 1849716"/>
                <a:gd name="f11" fmla="val 1905766"/>
                <a:gd name="f12" fmla="val 507421"/>
                <a:gd name="f13" fmla="val 563471"/>
                <a:gd name="f14" fmla="+- 0 0 -90"/>
                <a:gd name="f15" fmla="*/ f3 1 1951203"/>
                <a:gd name="f16" fmla="*/ f4 1 608908"/>
                <a:gd name="f17" fmla="+- f7 0 f5"/>
                <a:gd name="f18" fmla="+- f6 0 f5"/>
                <a:gd name="f19" fmla="*/ f14 f0 1"/>
                <a:gd name="f20" fmla="*/ f18 1 1951203"/>
                <a:gd name="f21" fmla="*/ f17 1 608908"/>
                <a:gd name="f22" fmla="*/ 0 f18 1"/>
                <a:gd name="f23" fmla="*/ 101487 f17 1"/>
                <a:gd name="f24" fmla="*/ 101487 f18 1"/>
                <a:gd name="f25" fmla="*/ 0 f17 1"/>
                <a:gd name="f26" fmla="*/ 1849716 f18 1"/>
                <a:gd name="f27" fmla="*/ 1951203 f18 1"/>
                <a:gd name="f28" fmla="*/ 507421 f17 1"/>
                <a:gd name="f29" fmla="*/ 608908 f17 1"/>
                <a:gd name="f30" fmla="*/ f19 1 f2"/>
                <a:gd name="f31" fmla="*/ f22 1 1951203"/>
                <a:gd name="f32" fmla="*/ f23 1 608908"/>
                <a:gd name="f33" fmla="*/ f24 1 1951203"/>
                <a:gd name="f34" fmla="*/ f25 1 608908"/>
                <a:gd name="f35" fmla="*/ f26 1 1951203"/>
                <a:gd name="f36" fmla="*/ f27 1 1951203"/>
                <a:gd name="f37" fmla="*/ f28 1 608908"/>
                <a:gd name="f38" fmla="*/ f29 1 608908"/>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951203" h="608908">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121167" tIns="75447" rIns="121167" bIns="75447" anchor="ctr" anchorCtr="1" compatLnSpc="1">
              <a:noAutofit/>
            </a:bodyPr>
            <a:lstStyle/>
            <a:p>
              <a:pPr marL="0" marR="0" lvl="0" indent="0" algn="ctr" defTabSz="1066803" rtl="0" fontAlgn="auto" hangingPunct="1">
                <a:lnSpc>
                  <a:spcPct val="90000"/>
                </a:lnSpc>
                <a:spcBef>
                  <a:spcPts val="0"/>
                </a:spcBef>
                <a:spcAft>
                  <a:spcPts val="1200"/>
                </a:spcAft>
                <a:buNone/>
                <a:tabLst/>
                <a:defRPr sz="1800" b="0" i="0" u="none" strike="noStrike" kern="0" cap="none" spc="0" baseline="0">
                  <a:solidFill>
                    <a:srgbClr val="000000"/>
                  </a:solidFill>
                  <a:uFillTx/>
                </a:defRPr>
              </a:pPr>
              <a:r>
                <a:rPr lang="it-IT" sz="2400" b="0" i="0" u="none" strike="noStrike" kern="1200" cap="none" spc="0" baseline="0">
                  <a:solidFill>
                    <a:srgbClr val="FFFFFF"/>
                  </a:solidFill>
                  <a:uFillTx/>
                  <a:latin typeface="Gill Sans MT"/>
                </a:rPr>
                <a:t>mobilità</a:t>
              </a:r>
              <a:endParaRPr lang="it-IT" sz="2800" b="0" i="0" u="none" strike="noStrike" kern="1200" cap="none" spc="0" baseline="0">
                <a:solidFill>
                  <a:srgbClr val="FFFFFF"/>
                </a:solidFill>
                <a:uFillTx/>
                <a:latin typeface="Gill Sans MT"/>
              </a:endParaRPr>
            </a:p>
          </p:txBody>
        </p:sp>
        <p:sp>
          <p:nvSpPr>
            <p:cNvPr id="6" name="Figura a mano libera: forma 5">
              <a:extLst>
                <a:ext uri="{FF2B5EF4-FFF2-40B4-BE49-F238E27FC236}">
                  <a16:creationId xmlns:a16="http://schemas.microsoft.com/office/drawing/2014/main" id="{138A162B-2760-D2A6-BA76-7CF65D8B09C8}"/>
                </a:ext>
              </a:extLst>
            </p:cNvPr>
            <p:cNvSpPr/>
            <p:nvPr/>
          </p:nvSpPr>
          <p:spPr>
            <a:xfrm>
              <a:off x="2392637" y="3403497"/>
              <a:ext cx="9370204" cy="487128"/>
            </a:xfrm>
            <a:custGeom>
              <a:avLst/>
              <a:gdLst>
                <a:gd name="f0" fmla="val 10800000"/>
                <a:gd name="f1" fmla="val 5400000"/>
                <a:gd name="f2" fmla="val 180"/>
                <a:gd name="f3" fmla="val w"/>
                <a:gd name="f4" fmla="val h"/>
                <a:gd name="f5" fmla="val 0"/>
                <a:gd name="f6" fmla="val 487127"/>
                <a:gd name="f7" fmla="val 9370206"/>
                <a:gd name="f8" fmla="val 1561730"/>
                <a:gd name="f9" fmla="val 7808476"/>
                <a:gd name="f10" fmla="val 8670982"/>
                <a:gd name="f11" fmla="val 485237"/>
                <a:gd name="f12" fmla="val 9370196"/>
                <a:gd name="f13" fmla="val 482906"/>
                <a:gd name="f14" fmla="val 10"/>
                <a:gd name="f15" fmla="val 699224"/>
                <a:gd name="f16" fmla="+- 0 0 -90"/>
                <a:gd name="f17" fmla="*/ f3 1 487127"/>
                <a:gd name="f18" fmla="*/ f4 1 9370206"/>
                <a:gd name="f19" fmla="+- f7 0 f5"/>
                <a:gd name="f20" fmla="+- f6 0 f5"/>
                <a:gd name="f21" fmla="*/ f16 f0 1"/>
                <a:gd name="f22" fmla="*/ f20 1 487127"/>
                <a:gd name="f23" fmla="*/ f19 1 9370206"/>
                <a:gd name="f24" fmla="*/ 81189 f20 1"/>
                <a:gd name="f25" fmla="*/ 0 f19 1"/>
                <a:gd name="f26" fmla="*/ 405938 f20 1"/>
                <a:gd name="f27" fmla="*/ 487127 f20 1"/>
                <a:gd name="f28" fmla="*/ 81189 f19 1"/>
                <a:gd name="f29" fmla="*/ 9370206 f19 1"/>
                <a:gd name="f30" fmla="*/ 0 f20 1"/>
                <a:gd name="f31" fmla="*/ f21 1 f2"/>
                <a:gd name="f32" fmla="*/ f24 1 487127"/>
                <a:gd name="f33" fmla="*/ f25 1 9370206"/>
                <a:gd name="f34" fmla="*/ f26 1 487127"/>
                <a:gd name="f35" fmla="*/ f27 1 487127"/>
                <a:gd name="f36" fmla="*/ f28 1 9370206"/>
                <a:gd name="f37" fmla="*/ f29 1 9370206"/>
                <a:gd name="f38" fmla="*/ f30 1 487127"/>
                <a:gd name="f39" fmla="*/ f5 1 f22"/>
                <a:gd name="f40" fmla="*/ f6 1 f22"/>
                <a:gd name="f41" fmla="*/ f5 1 f23"/>
                <a:gd name="f42" fmla="*/ f7 1 f23"/>
                <a:gd name="f43" fmla="+- f31 0 f1"/>
                <a:gd name="f44" fmla="*/ f32 1 f22"/>
                <a:gd name="f45" fmla="*/ f33 1 f23"/>
                <a:gd name="f46" fmla="*/ f34 1 f22"/>
                <a:gd name="f47" fmla="*/ f35 1 f22"/>
                <a:gd name="f48" fmla="*/ f36 1 f23"/>
                <a:gd name="f49" fmla="*/ f37 1 f23"/>
                <a:gd name="f50" fmla="*/ f38 1 f22"/>
                <a:gd name="f51" fmla="*/ f39 f17 1"/>
                <a:gd name="f52" fmla="*/ f40 f17 1"/>
                <a:gd name="f53" fmla="*/ f42 f18 1"/>
                <a:gd name="f54" fmla="*/ f41 f18 1"/>
                <a:gd name="f55" fmla="*/ f44 f17 1"/>
                <a:gd name="f56" fmla="*/ f45 f18 1"/>
                <a:gd name="f57" fmla="*/ f46 f17 1"/>
                <a:gd name="f58" fmla="*/ f47 f17 1"/>
                <a:gd name="f59" fmla="*/ f48 f18 1"/>
                <a:gd name="f60" fmla="*/ f49 f18 1"/>
                <a:gd name="f61" fmla="*/ f50 f17 1"/>
              </a:gdLst>
              <a:ahLst/>
              <a:cxnLst>
                <a:cxn ang="3cd4">
                  <a:pos x="hc" y="t"/>
                </a:cxn>
                <a:cxn ang="0">
                  <a:pos x="r" y="vc"/>
                </a:cxn>
                <a:cxn ang="cd4">
                  <a:pos x="hc" y="b"/>
                </a:cxn>
                <a:cxn ang="cd2">
                  <a:pos x="l" y="vc"/>
                </a:cxn>
                <a:cxn ang="f43">
                  <a:pos x="f55" y="f56"/>
                </a:cxn>
                <a:cxn ang="f43">
                  <a:pos x="f57" y="f56"/>
                </a:cxn>
                <a:cxn ang="f43">
                  <a:pos x="f58" y="f59"/>
                </a:cxn>
                <a:cxn ang="f43">
                  <a:pos x="f58" y="f60"/>
                </a:cxn>
                <a:cxn ang="f43">
                  <a:pos x="f58" y="f60"/>
                </a:cxn>
                <a:cxn ang="f43">
                  <a:pos x="f61" y="f60"/>
                </a:cxn>
                <a:cxn ang="f43">
                  <a:pos x="f61" y="f60"/>
                </a:cxn>
                <a:cxn ang="f43">
                  <a:pos x="f61" y="f59"/>
                </a:cxn>
                <a:cxn ang="f43">
                  <a:pos x="f55" y="f56"/>
                </a:cxn>
              </a:cxnLst>
              <a:rect l="f51" t="f54" r="f52" b="f53"/>
              <a:pathLst>
                <a:path w="487127" h="9370206">
                  <a:moveTo>
                    <a:pt x="f6" y="f8"/>
                  </a:moveTo>
                  <a:lnTo>
                    <a:pt x="f6" y="f9"/>
                  </a:lnTo>
                  <a:cubicBezTo>
                    <a:pt x="f6" y="f10"/>
                    <a:pt x="f11" y="f12"/>
                    <a:pt x="f13" y="f12"/>
                  </a:cubicBezTo>
                  <a:lnTo>
                    <a:pt x="f5" y="f12"/>
                  </a:lnTo>
                  <a:lnTo>
                    <a:pt x="f5" y="f12"/>
                  </a:lnTo>
                  <a:lnTo>
                    <a:pt x="f5" y="f14"/>
                  </a:lnTo>
                  <a:lnTo>
                    <a:pt x="f5" y="f14"/>
                  </a:lnTo>
                  <a:lnTo>
                    <a:pt x="f13" y="f14"/>
                  </a:lnTo>
                  <a:cubicBezTo>
                    <a:pt x="f11" y="f14"/>
                    <a:pt x="f6" y="f15"/>
                    <a:pt x="f6" y="f8"/>
                  </a:cubicBezTo>
                  <a:close/>
                </a:path>
              </a:pathLst>
            </a:custGeom>
            <a:solidFill>
              <a:srgbClr val="CCCDD2">
                <a:alpha val="90000"/>
              </a:srgbClr>
            </a:solidFill>
            <a:ln w="22229" cap="rnd">
              <a:solidFill>
                <a:srgbClr val="CCCDD2">
                  <a:alpha val="90000"/>
                </a:srgbClr>
              </a:solidFill>
              <a:prstDash val="solid"/>
              <a:miter/>
            </a:ln>
          </p:spPr>
          <p:txBody>
            <a:bodyPr vert="horz" wrap="square" lIns="247646" tIns="147602" rIns="271430" bIns="147602" anchor="ctr" anchorCtr="0" compatLnSpc="1">
              <a:noAutofit/>
            </a:bodyPr>
            <a:lstStyle/>
            <a:p>
              <a:pPr marL="228600" marR="0" lvl="1" indent="-228600" algn="l" defTabSz="888997" rtl="0" fontAlgn="auto" hangingPunct="1">
                <a:lnSpc>
                  <a:spcPct val="90000"/>
                </a:lnSpc>
                <a:spcBef>
                  <a:spcPts val="0"/>
                </a:spcBef>
                <a:spcAft>
                  <a:spcPts val="4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cs typeface="Times New Roman" pitchFamily="18"/>
                </a:rPr>
                <a:t>garantire di non poter comunicare false informazioni;</a:t>
              </a:r>
              <a:endParaRPr lang="it-IT" sz="2000" b="0" i="0" u="none" strike="noStrike" kern="1200" cap="none" spc="0" baseline="0">
                <a:solidFill>
                  <a:srgbClr val="262626"/>
                </a:solidFill>
                <a:uFillTx/>
                <a:latin typeface="Gill Sans MT"/>
              </a:endParaRPr>
            </a:p>
          </p:txBody>
        </p:sp>
        <p:sp>
          <p:nvSpPr>
            <p:cNvPr id="7" name="Figura a mano libera: forma 6">
              <a:extLst>
                <a:ext uri="{FF2B5EF4-FFF2-40B4-BE49-F238E27FC236}">
                  <a16:creationId xmlns:a16="http://schemas.microsoft.com/office/drawing/2014/main" id="{48B28BD4-BFF8-80A6-BBB8-9194FE58FEFA}"/>
                </a:ext>
              </a:extLst>
            </p:cNvPr>
            <p:cNvSpPr/>
            <p:nvPr/>
          </p:nvSpPr>
          <p:spPr>
            <a:xfrm>
              <a:off x="421867" y="3342607"/>
              <a:ext cx="1970769" cy="608908"/>
            </a:xfrm>
            <a:custGeom>
              <a:avLst/>
              <a:gdLst>
                <a:gd name="f0" fmla="val 10800000"/>
                <a:gd name="f1" fmla="val 5400000"/>
                <a:gd name="f2" fmla="val 180"/>
                <a:gd name="f3" fmla="val w"/>
                <a:gd name="f4" fmla="val h"/>
                <a:gd name="f5" fmla="val 0"/>
                <a:gd name="f6" fmla="val 1970768"/>
                <a:gd name="f7" fmla="val 608908"/>
                <a:gd name="f8" fmla="val 101487"/>
                <a:gd name="f9" fmla="val 45437"/>
                <a:gd name="f10" fmla="val 1869281"/>
                <a:gd name="f11" fmla="val 1925331"/>
                <a:gd name="f12" fmla="val 507421"/>
                <a:gd name="f13" fmla="val 563471"/>
                <a:gd name="f14" fmla="+- 0 0 -90"/>
                <a:gd name="f15" fmla="*/ f3 1 1970768"/>
                <a:gd name="f16" fmla="*/ f4 1 608908"/>
                <a:gd name="f17" fmla="+- f7 0 f5"/>
                <a:gd name="f18" fmla="+- f6 0 f5"/>
                <a:gd name="f19" fmla="*/ f14 f0 1"/>
                <a:gd name="f20" fmla="*/ f18 1 1970768"/>
                <a:gd name="f21" fmla="*/ f17 1 608908"/>
                <a:gd name="f22" fmla="*/ 0 f18 1"/>
                <a:gd name="f23" fmla="*/ 101487 f17 1"/>
                <a:gd name="f24" fmla="*/ 101487 f18 1"/>
                <a:gd name="f25" fmla="*/ 0 f17 1"/>
                <a:gd name="f26" fmla="*/ 1869281 f18 1"/>
                <a:gd name="f27" fmla="*/ 1970768 f18 1"/>
                <a:gd name="f28" fmla="*/ 507421 f17 1"/>
                <a:gd name="f29" fmla="*/ 608908 f17 1"/>
                <a:gd name="f30" fmla="*/ f19 1 f2"/>
                <a:gd name="f31" fmla="*/ f22 1 1970768"/>
                <a:gd name="f32" fmla="*/ f23 1 608908"/>
                <a:gd name="f33" fmla="*/ f24 1 1970768"/>
                <a:gd name="f34" fmla="*/ f25 1 608908"/>
                <a:gd name="f35" fmla="*/ f26 1 1970768"/>
                <a:gd name="f36" fmla="*/ f27 1 1970768"/>
                <a:gd name="f37" fmla="*/ f28 1 608908"/>
                <a:gd name="f38" fmla="*/ f29 1 608908"/>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970768" h="608908">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121167" tIns="75447" rIns="121167" bIns="75447" anchor="ctr" anchorCtr="1" compatLnSpc="1">
              <a:noAutofit/>
            </a:bodyPr>
            <a:lstStyle/>
            <a:p>
              <a:pPr marL="0" marR="0" lvl="0" indent="0" algn="ctr" defTabSz="1066803" rtl="0" fontAlgn="auto" hangingPunct="1">
                <a:lnSpc>
                  <a:spcPct val="90000"/>
                </a:lnSpc>
                <a:spcBef>
                  <a:spcPts val="0"/>
                </a:spcBef>
                <a:spcAft>
                  <a:spcPts val="1200"/>
                </a:spcAft>
                <a:buNone/>
                <a:tabLst/>
                <a:defRPr sz="1800" b="0" i="0" u="none" strike="noStrike" kern="0" cap="none" spc="0" baseline="0">
                  <a:solidFill>
                    <a:srgbClr val="000000"/>
                  </a:solidFill>
                  <a:uFillTx/>
                </a:defRPr>
              </a:pPr>
              <a:r>
                <a:rPr lang="it-IT" sz="2400" b="0" i="0" u="none" strike="noStrike" kern="1200" cap="none" spc="0" baseline="0">
                  <a:solidFill>
                    <a:srgbClr val="FFFFFF"/>
                  </a:solidFill>
                  <a:uFillTx/>
                  <a:latin typeface="Gill Sans MT"/>
                </a:rPr>
                <a:t>veridicità</a:t>
              </a:r>
              <a:endParaRPr lang="it-IT" sz="2800" b="0" i="0" u="none" strike="noStrike" kern="1200" cap="none" spc="0" baseline="0">
                <a:solidFill>
                  <a:srgbClr val="FFFFFF"/>
                </a:solidFill>
                <a:uFillTx/>
                <a:latin typeface="Gill Sans MT"/>
              </a:endParaRPr>
            </a:p>
          </p:txBody>
        </p:sp>
        <p:sp>
          <p:nvSpPr>
            <p:cNvPr id="8" name="Figura a mano libera: forma 7">
              <a:extLst>
                <a:ext uri="{FF2B5EF4-FFF2-40B4-BE49-F238E27FC236}">
                  <a16:creationId xmlns:a16="http://schemas.microsoft.com/office/drawing/2014/main" id="{5E24A792-9AD7-7CC8-D6CB-C8C7D0BC50DD}"/>
                </a:ext>
              </a:extLst>
            </p:cNvPr>
            <p:cNvSpPr/>
            <p:nvPr/>
          </p:nvSpPr>
          <p:spPr>
            <a:xfrm>
              <a:off x="2402366" y="4042855"/>
              <a:ext cx="9367762" cy="487128"/>
            </a:xfrm>
            <a:custGeom>
              <a:avLst/>
              <a:gdLst>
                <a:gd name="f0" fmla="val 10800000"/>
                <a:gd name="f1" fmla="val 5400000"/>
                <a:gd name="f2" fmla="val 180"/>
                <a:gd name="f3" fmla="val w"/>
                <a:gd name="f4" fmla="val h"/>
                <a:gd name="f5" fmla="val 0"/>
                <a:gd name="f6" fmla="val 487127"/>
                <a:gd name="f7" fmla="val 9367764"/>
                <a:gd name="f8" fmla="val 1561323"/>
                <a:gd name="f9" fmla="val 7806441"/>
                <a:gd name="f10" fmla="val 8668722"/>
                <a:gd name="f11" fmla="val 485237"/>
                <a:gd name="f12" fmla="val 9367754"/>
                <a:gd name="f13" fmla="val 482905"/>
                <a:gd name="f14" fmla="val 10"/>
                <a:gd name="f15" fmla="val 699042"/>
                <a:gd name="f16" fmla="+- 0 0 -90"/>
                <a:gd name="f17" fmla="*/ f3 1 487127"/>
                <a:gd name="f18" fmla="*/ f4 1 9367764"/>
                <a:gd name="f19" fmla="+- f7 0 f5"/>
                <a:gd name="f20" fmla="+- f6 0 f5"/>
                <a:gd name="f21" fmla="*/ f16 f0 1"/>
                <a:gd name="f22" fmla="*/ f20 1 487127"/>
                <a:gd name="f23" fmla="*/ f19 1 9367764"/>
                <a:gd name="f24" fmla="*/ 81189 f20 1"/>
                <a:gd name="f25" fmla="*/ 0 f19 1"/>
                <a:gd name="f26" fmla="*/ 405938 f20 1"/>
                <a:gd name="f27" fmla="*/ 487127 f20 1"/>
                <a:gd name="f28" fmla="*/ 81189 f19 1"/>
                <a:gd name="f29" fmla="*/ 9367764 f19 1"/>
                <a:gd name="f30" fmla="*/ 0 f20 1"/>
                <a:gd name="f31" fmla="*/ f21 1 f2"/>
                <a:gd name="f32" fmla="*/ f24 1 487127"/>
                <a:gd name="f33" fmla="*/ f25 1 9367764"/>
                <a:gd name="f34" fmla="*/ f26 1 487127"/>
                <a:gd name="f35" fmla="*/ f27 1 487127"/>
                <a:gd name="f36" fmla="*/ f28 1 9367764"/>
                <a:gd name="f37" fmla="*/ f29 1 9367764"/>
                <a:gd name="f38" fmla="*/ f30 1 487127"/>
                <a:gd name="f39" fmla="*/ f5 1 f22"/>
                <a:gd name="f40" fmla="*/ f6 1 f22"/>
                <a:gd name="f41" fmla="*/ f5 1 f23"/>
                <a:gd name="f42" fmla="*/ f7 1 f23"/>
                <a:gd name="f43" fmla="+- f31 0 f1"/>
                <a:gd name="f44" fmla="*/ f32 1 f22"/>
                <a:gd name="f45" fmla="*/ f33 1 f23"/>
                <a:gd name="f46" fmla="*/ f34 1 f22"/>
                <a:gd name="f47" fmla="*/ f35 1 f22"/>
                <a:gd name="f48" fmla="*/ f36 1 f23"/>
                <a:gd name="f49" fmla="*/ f37 1 f23"/>
                <a:gd name="f50" fmla="*/ f38 1 f22"/>
                <a:gd name="f51" fmla="*/ f39 f17 1"/>
                <a:gd name="f52" fmla="*/ f40 f17 1"/>
                <a:gd name="f53" fmla="*/ f42 f18 1"/>
                <a:gd name="f54" fmla="*/ f41 f18 1"/>
                <a:gd name="f55" fmla="*/ f44 f17 1"/>
                <a:gd name="f56" fmla="*/ f45 f18 1"/>
                <a:gd name="f57" fmla="*/ f46 f17 1"/>
                <a:gd name="f58" fmla="*/ f47 f17 1"/>
                <a:gd name="f59" fmla="*/ f48 f18 1"/>
                <a:gd name="f60" fmla="*/ f49 f18 1"/>
                <a:gd name="f61" fmla="*/ f50 f17 1"/>
              </a:gdLst>
              <a:ahLst/>
              <a:cxnLst>
                <a:cxn ang="3cd4">
                  <a:pos x="hc" y="t"/>
                </a:cxn>
                <a:cxn ang="0">
                  <a:pos x="r" y="vc"/>
                </a:cxn>
                <a:cxn ang="cd4">
                  <a:pos x="hc" y="b"/>
                </a:cxn>
                <a:cxn ang="cd2">
                  <a:pos x="l" y="vc"/>
                </a:cxn>
                <a:cxn ang="f43">
                  <a:pos x="f55" y="f56"/>
                </a:cxn>
                <a:cxn ang="f43">
                  <a:pos x="f57" y="f56"/>
                </a:cxn>
                <a:cxn ang="f43">
                  <a:pos x="f58" y="f59"/>
                </a:cxn>
                <a:cxn ang="f43">
                  <a:pos x="f58" y="f60"/>
                </a:cxn>
                <a:cxn ang="f43">
                  <a:pos x="f58" y="f60"/>
                </a:cxn>
                <a:cxn ang="f43">
                  <a:pos x="f61" y="f60"/>
                </a:cxn>
                <a:cxn ang="f43">
                  <a:pos x="f61" y="f60"/>
                </a:cxn>
                <a:cxn ang="f43">
                  <a:pos x="f61" y="f59"/>
                </a:cxn>
                <a:cxn ang="f43">
                  <a:pos x="f55" y="f56"/>
                </a:cxn>
              </a:cxnLst>
              <a:rect l="f51" t="f54" r="f52" b="f53"/>
              <a:pathLst>
                <a:path w="487127" h="9367764">
                  <a:moveTo>
                    <a:pt x="f6" y="f8"/>
                  </a:moveTo>
                  <a:lnTo>
                    <a:pt x="f6" y="f9"/>
                  </a:lnTo>
                  <a:cubicBezTo>
                    <a:pt x="f6" y="f10"/>
                    <a:pt x="f11" y="f12"/>
                    <a:pt x="f13" y="f12"/>
                  </a:cubicBezTo>
                  <a:lnTo>
                    <a:pt x="f5" y="f12"/>
                  </a:lnTo>
                  <a:lnTo>
                    <a:pt x="f5" y="f12"/>
                  </a:lnTo>
                  <a:lnTo>
                    <a:pt x="f5" y="f14"/>
                  </a:lnTo>
                  <a:lnTo>
                    <a:pt x="f5" y="f14"/>
                  </a:lnTo>
                  <a:lnTo>
                    <a:pt x="f13" y="f14"/>
                  </a:lnTo>
                  <a:cubicBezTo>
                    <a:pt x="f11" y="f14"/>
                    <a:pt x="f6" y="f15"/>
                    <a:pt x="f6" y="f8"/>
                  </a:cubicBezTo>
                  <a:close/>
                </a:path>
              </a:pathLst>
            </a:custGeom>
            <a:solidFill>
              <a:srgbClr val="CCCDD2">
                <a:alpha val="90000"/>
              </a:srgbClr>
            </a:solidFill>
            <a:ln w="22229" cap="rnd">
              <a:solidFill>
                <a:srgbClr val="CCCDD2">
                  <a:alpha val="90000"/>
                </a:srgbClr>
              </a:solidFill>
              <a:prstDash val="solid"/>
              <a:miter/>
            </a:ln>
          </p:spPr>
          <p:txBody>
            <a:bodyPr vert="horz" wrap="square" lIns="247646" tIns="147602" rIns="271430" bIns="147602" anchor="ctr" anchorCtr="0" compatLnSpc="1">
              <a:noAutofit/>
            </a:bodyPr>
            <a:lstStyle/>
            <a:p>
              <a:pPr marL="228600" marR="0" lvl="1" indent="-228600" algn="l" defTabSz="888997" rtl="0" fontAlgn="auto" hangingPunct="1">
                <a:lnSpc>
                  <a:spcPct val="90000"/>
                </a:lnSpc>
                <a:spcBef>
                  <a:spcPts val="0"/>
                </a:spcBef>
                <a:spcAft>
                  <a:spcPts val="4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cs typeface="Times New Roman" pitchFamily="18"/>
                </a:rPr>
                <a:t>per cui gli obiettivi prefissati non devono andare in conflitto con quelli degli agenti che si trovano nel suo stesso ambiente;</a:t>
              </a:r>
              <a:endParaRPr lang="it-IT" sz="2000" b="0" i="0" u="none" strike="noStrike" kern="1200" cap="none" spc="0" baseline="0">
                <a:solidFill>
                  <a:srgbClr val="262626"/>
                </a:solidFill>
                <a:uFillTx/>
                <a:latin typeface="Gill Sans MT"/>
              </a:endParaRPr>
            </a:p>
          </p:txBody>
        </p:sp>
        <p:sp>
          <p:nvSpPr>
            <p:cNvPr id="9" name="Figura a mano libera: forma 8">
              <a:extLst>
                <a:ext uri="{FF2B5EF4-FFF2-40B4-BE49-F238E27FC236}">
                  <a16:creationId xmlns:a16="http://schemas.microsoft.com/office/drawing/2014/main" id="{849F77D9-11F6-9F54-3D14-40423C4D0BE6}"/>
                </a:ext>
              </a:extLst>
            </p:cNvPr>
            <p:cNvSpPr/>
            <p:nvPr/>
          </p:nvSpPr>
          <p:spPr>
            <a:xfrm>
              <a:off x="421867" y="3981965"/>
              <a:ext cx="1980508" cy="608908"/>
            </a:xfrm>
            <a:custGeom>
              <a:avLst/>
              <a:gdLst>
                <a:gd name="f0" fmla="val 10800000"/>
                <a:gd name="f1" fmla="val 5400000"/>
                <a:gd name="f2" fmla="val 180"/>
                <a:gd name="f3" fmla="val w"/>
                <a:gd name="f4" fmla="val h"/>
                <a:gd name="f5" fmla="val 0"/>
                <a:gd name="f6" fmla="val 1980504"/>
                <a:gd name="f7" fmla="val 608908"/>
                <a:gd name="f8" fmla="val 101487"/>
                <a:gd name="f9" fmla="val 45437"/>
                <a:gd name="f10" fmla="val 1879017"/>
                <a:gd name="f11" fmla="val 1935067"/>
                <a:gd name="f12" fmla="val 507421"/>
                <a:gd name="f13" fmla="val 563471"/>
                <a:gd name="f14" fmla="+- 0 0 -90"/>
                <a:gd name="f15" fmla="*/ f3 1 1980504"/>
                <a:gd name="f16" fmla="*/ f4 1 608908"/>
                <a:gd name="f17" fmla="+- f7 0 f5"/>
                <a:gd name="f18" fmla="+- f6 0 f5"/>
                <a:gd name="f19" fmla="*/ f14 f0 1"/>
                <a:gd name="f20" fmla="*/ f18 1 1980504"/>
                <a:gd name="f21" fmla="*/ f17 1 608908"/>
                <a:gd name="f22" fmla="*/ 0 f18 1"/>
                <a:gd name="f23" fmla="*/ 101487 f17 1"/>
                <a:gd name="f24" fmla="*/ 101487 f18 1"/>
                <a:gd name="f25" fmla="*/ 0 f17 1"/>
                <a:gd name="f26" fmla="*/ 1879017 f18 1"/>
                <a:gd name="f27" fmla="*/ 1980504 f18 1"/>
                <a:gd name="f28" fmla="*/ 507421 f17 1"/>
                <a:gd name="f29" fmla="*/ 608908 f17 1"/>
                <a:gd name="f30" fmla="*/ f19 1 f2"/>
                <a:gd name="f31" fmla="*/ f22 1 1980504"/>
                <a:gd name="f32" fmla="*/ f23 1 608908"/>
                <a:gd name="f33" fmla="*/ f24 1 1980504"/>
                <a:gd name="f34" fmla="*/ f25 1 608908"/>
                <a:gd name="f35" fmla="*/ f26 1 1980504"/>
                <a:gd name="f36" fmla="*/ f27 1 1980504"/>
                <a:gd name="f37" fmla="*/ f28 1 608908"/>
                <a:gd name="f38" fmla="*/ f29 1 608908"/>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980504" h="608908">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121167" tIns="75447" rIns="121167" bIns="75447" anchor="ctr" anchorCtr="1" compatLnSpc="1">
              <a:noAutofit/>
            </a:bodyPr>
            <a:lstStyle/>
            <a:p>
              <a:pPr marL="0" marR="0" lvl="0" indent="0" algn="ctr" defTabSz="1066803" rtl="0" fontAlgn="auto" hangingPunct="1">
                <a:lnSpc>
                  <a:spcPct val="90000"/>
                </a:lnSpc>
                <a:spcBef>
                  <a:spcPts val="0"/>
                </a:spcBef>
                <a:spcAft>
                  <a:spcPts val="1300"/>
                </a:spcAft>
                <a:buNone/>
                <a:tabLst/>
                <a:defRPr sz="1800" b="0" i="0" u="none" strike="noStrike" kern="0" cap="none" spc="0" baseline="0">
                  <a:solidFill>
                    <a:srgbClr val="000000"/>
                  </a:solidFill>
                  <a:uFillTx/>
                </a:defRPr>
              </a:pPr>
              <a:r>
                <a:rPr lang="it-IT" sz="2400" b="0" i="0" u="none" strike="noStrike" kern="1200" cap="none" spc="0" baseline="0">
                  <a:solidFill>
                    <a:srgbClr val="FFFFFF"/>
                  </a:solidFill>
                  <a:uFillTx/>
                  <a:latin typeface="Gill Sans MT"/>
                </a:rPr>
                <a:t>benevolenza</a:t>
              </a:r>
              <a:endParaRPr lang="it-IT" sz="3100" b="0" i="0" u="none" strike="noStrike" kern="1200" cap="none" spc="0" baseline="0">
                <a:solidFill>
                  <a:srgbClr val="FFFFFF"/>
                </a:solidFill>
                <a:uFillTx/>
                <a:latin typeface="Gill Sans MT"/>
              </a:endParaRPr>
            </a:p>
          </p:txBody>
        </p:sp>
        <p:sp>
          <p:nvSpPr>
            <p:cNvPr id="10" name="Figura a mano libera: forma 9">
              <a:extLst>
                <a:ext uri="{FF2B5EF4-FFF2-40B4-BE49-F238E27FC236}">
                  <a16:creationId xmlns:a16="http://schemas.microsoft.com/office/drawing/2014/main" id="{8691F96F-468F-7B69-6D1B-A4E9CCD230F2}"/>
                </a:ext>
              </a:extLst>
            </p:cNvPr>
            <p:cNvSpPr/>
            <p:nvPr/>
          </p:nvSpPr>
          <p:spPr>
            <a:xfrm>
              <a:off x="2405301" y="4682212"/>
              <a:ext cx="9356415" cy="487128"/>
            </a:xfrm>
            <a:custGeom>
              <a:avLst/>
              <a:gdLst>
                <a:gd name="f0" fmla="val 10800000"/>
                <a:gd name="f1" fmla="val 5400000"/>
                <a:gd name="f2" fmla="val 180"/>
                <a:gd name="f3" fmla="val w"/>
                <a:gd name="f4" fmla="val h"/>
                <a:gd name="f5" fmla="val 0"/>
                <a:gd name="f6" fmla="val 487127"/>
                <a:gd name="f7" fmla="val 9356418"/>
                <a:gd name="f8" fmla="val 1559432"/>
                <a:gd name="f9" fmla="val 7796986"/>
                <a:gd name="f10" fmla="val 8658223"/>
                <a:gd name="f11" fmla="val 485234"/>
                <a:gd name="f12" fmla="val 9356408"/>
                <a:gd name="f13" fmla="val 482900"/>
                <a:gd name="f14" fmla="val 10"/>
                <a:gd name="f15" fmla="val 698195"/>
                <a:gd name="f16" fmla="+- 0 0 -90"/>
                <a:gd name="f17" fmla="*/ f3 1 487127"/>
                <a:gd name="f18" fmla="*/ f4 1 9356418"/>
                <a:gd name="f19" fmla="+- f7 0 f5"/>
                <a:gd name="f20" fmla="+- f6 0 f5"/>
                <a:gd name="f21" fmla="*/ f16 f0 1"/>
                <a:gd name="f22" fmla="*/ f20 1 487127"/>
                <a:gd name="f23" fmla="*/ f19 1 9356418"/>
                <a:gd name="f24" fmla="*/ 81189 f20 1"/>
                <a:gd name="f25" fmla="*/ 0 f19 1"/>
                <a:gd name="f26" fmla="*/ 405938 f20 1"/>
                <a:gd name="f27" fmla="*/ 487127 f20 1"/>
                <a:gd name="f28" fmla="*/ 81189 f19 1"/>
                <a:gd name="f29" fmla="*/ 9356418 f19 1"/>
                <a:gd name="f30" fmla="*/ 0 f20 1"/>
                <a:gd name="f31" fmla="*/ f21 1 f2"/>
                <a:gd name="f32" fmla="*/ f24 1 487127"/>
                <a:gd name="f33" fmla="*/ f25 1 9356418"/>
                <a:gd name="f34" fmla="*/ f26 1 487127"/>
                <a:gd name="f35" fmla="*/ f27 1 487127"/>
                <a:gd name="f36" fmla="*/ f28 1 9356418"/>
                <a:gd name="f37" fmla="*/ f29 1 9356418"/>
                <a:gd name="f38" fmla="*/ f30 1 487127"/>
                <a:gd name="f39" fmla="*/ f5 1 f22"/>
                <a:gd name="f40" fmla="*/ f6 1 f22"/>
                <a:gd name="f41" fmla="*/ f5 1 f23"/>
                <a:gd name="f42" fmla="*/ f7 1 f23"/>
                <a:gd name="f43" fmla="+- f31 0 f1"/>
                <a:gd name="f44" fmla="*/ f32 1 f22"/>
                <a:gd name="f45" fmla="*/ f33 1 f23"/>
                <a:gd name="f46" fmla="*/ f34 1 f22"/>
                <a:gd name="f47" fmla="*/ f35 1 f22"/>
                <a:gd name="f48" fmla="*/ f36 1 f23"/>
                <a:gd name="f49" fmla="*/ f37 1 f23"/>
                <a:gd name="f50" fmla="*/ f38 1 f22"/>
                <a:gd name="f51" fmla="*/ f39 f17 1"/>
                <a:gd name="f52" fmla="*/ f40 f17 1"/>
                <a:gd name="f53" fmla="*/ f42 f18 1"/>
                <a:gd name="f54" fmla="*/ f41 f18 1"/>
                <a:gd name="f55" fmla="*/ f44 f17 1"/>
                <a:gd name="f56" fmla="*/ f45 f18 1"/>
                <a:gd name="f57" fmla="*/ f46 f17 1"/>
                <a:gd name="f58" fmla="*/ f47 f17 1"/>
                <a:gd name="f59" fmla="*/ f48 f18 1"/>
                <a:gd name="f60" fmla="*/ f49 f18 1"/>
                <a:gd name="f61" fmla="*/ f50 f17 1"/>
              </a:gdLst>
              <a:ahLst/>
              <a:cxnLst>
                <a:cxn ang="3cd4">
                  <a:pos x="hc" y="t"/>
                </a:cxn>
                <a:cxn ang="0">
                  <a:pos x="r" y="vc"/>
                </a:cxn>
                <a:cxn ang="cd4">
                  <a:pos x="hc" y="b"/>
                </a:cxn>
                <a:cxn ang="cd2">
                  <a:pos x="l" y="vc"/>
                </a:cxn>
                <a:cxn ang="f43">
                  <a:pos x="f55" y="f56"/>
                </a:cxn>
                <a:cxn ang="f43">
                  <a:pos x="f57" y="f56"/>
                </a:cxn>
                <a:cxn ang="f43">
                  <a:pos x="f58" y="f59"/>
                </a:cxn>
                <a:cxn ang="f43">
                  <a:pos x="f58" y="f60"/>
                </a:cxn>
                <a:cxn ang="f43">
                  <a:pos x="f58" y="f60"/>
                </a:cxn>
                <a:cxn ang="f43">
                  <a:pos x="f61" y="f60"/>
                </a:cxn>
                <a:cxn ang="f43">
                  <a:pos x="f61" y="f60"/>
                </a:cxn>
                <a:cxn ang="f43">
                  <a:pos x="f61" y="f59"/>
                </a:cxn>
                <a:cxn ang="f43">
                  <a:pos x="f55" y="f56"/>
                </a:cxn>
              </a:cxnLst>
              <a:rect l="f51" t="f54" r="f52" b="f53"/>
              <a:pathLst>
                <a:path w="487127" h="9356418">
                  <a:moveTo>
                    <a:pt x="f6" y="f8"/>
                  </a:moveTo>
                  <a:lnTo>
                    <a:pt x="f6" y="f9"/>
                  </a:lnTo>
                  <a:cubicBezTo>
                    <a:pt x="f6" y="f10"/>
                    <a:pt x="f11" y="f12"/>
                    <a:pt x="f13" y="f12"/>
                  </a:cubicBezTo>
                  <a:lnTo>
                    <a:pt x="f5" y="f12"/>
                  </a:lnTo>
                  <a:lnTo>
                    <a:pt x="f5" y="f12"/>
                  </a:lnTo>
                  <a:lnTo>
                    <a:pt x="f5" y="f14"/>
                  </a:lnTo>
                  <a:lnTo>
                    <a:pt x="f5" y="f14"/>
                  </a:lnTo>
                  <a:lnTo>
                    <a:pt x="f13" y="f14"/>
                  </a:lnTo>
                  <a:cubicBezTo>
                    <a:pt x="f11" y="f14"/>
                    <a:pt x="f6" y="f15"/>
                    <a:pt x="f6" y="f8"/>
                  </a:cubicBezTo>
                  <a:close/>
                </a:path>
              </a:pathLst>
            </a:custGeom>
            <a:solidFill>
              <a:srgbClr val="CCCDD2">
                <a:alpha val="90000"/>
              </a:srgbClr>
            </a:solidFill>
            <a:ln w="22229" cap="rnd">
              <a:solidFill>
                <a:srgbClr val="CCCDD2">
                  <a:alpha val="90000"/>
                </a:srgbClr>
              </a:solidFill>
              <a:prstDash val="solid"/>
              <a:miter/>
            </a:ln>
          </p:spPr>
          <p:txBody>
            <a:bodyPr vert="horz" wrap="square" lIns="247646" tIns="147602" rIns="271430" bIns="147602" anchor="ctr" anchorCtr="0" compatLnSpc="1">
              <a:noAutofit/>
            </a:bodyPr>
            <a:lstStyle/>
            <a:p>
              <a:pPr marL="228600" marR="0" lvl="1" indent="-228600" algn="l" defTabSz="888997" rtl="0" fontAlgn="auto" hangingPunct="1">
                <a:lnSpc>
                  <a:spcPct val="90000"/>
                </a:lnSpc>
                <a:spcBef>
                  <a:spcPts val="0"/>
                </a:spcBef>
                <a:spcAft>
                  <a:spcPts val="4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cs typeface="Times New Roman" pitchFamily="18"/>
                </a:rPr>
                <a:t>agire mosso sempre dallo scopo di realizzare i propri obiettivi;</a:t>
              </a:r>
              <a:endParaRPr lang="it-IT" sz="2000" b="0" i="0" u="none" strike="noStrike" kern="1200" cap="none" spc="0" baseline="0">
                <a:solidFill>
                  <a:srgbClr val="262626"/>
                </a:solidFill>
                <a:uFillTx/>
                <a:latin typeface="Gill Sans MT"/>
              </a:endParaRPr>
            </a:p>
          </p:txBody>
        </p:sp>
        <p:sp>
          <p:nvSpPr>
            <p:cNvPr id="11" name="Figura a mano libera: forma 10">
              <a:extLst>
                <a:ext uri="{FF2B5EF4-FFF2-40B4-BE49-F238E27FC236}">
                  <a16:creationId xmlns:a16="http://schemas.microsoft.com/office/drawing/2014/main" id="{4F6043F4-C0E8-54B9-0486-E006637065D3}"/>
                </a:ext>
              </a:extLst>
            </p:cNvPr>
            <p:cNvSpPr/>
            <p:nvPr/>
          </p:nvSpPr>
          <p:spPr>
            <a:xfrm>
              <a:off x="421867" y="4621313"/>
              <a:ext cx="1983434" cy="608908"/>
            </a:xfrm>
            <a:custGeom>
              <a:avLst/>
              <a:gdLst>
                <a:gd name="f0" fmla="val 10800000"/>
                <a:gd name="f1" fmla="val 5400000"/>
                <a:gd name="f2" fmla="val 180"/>
                <a:gd name="f3" fmla="val w"/>
                <a:gd name="f4" fmla="val h"/>
                <a:gd name="f5" fmla="val 0"/>
                <a:gd name="f6" fmla="val 1983438"/>
                <a:gd name="f7" fmla="val 608908"/>
                <a:gd name="f8" fmla="val 101487"/>
                <a:gd name="f9" fmla="val 45437"/>
                <a:gd name="f10" fmla="val 1881951"/>
                <a:gd name="f11" fmla="val 1938001"/>
                <a:gd name="f12" fmla="val 507421"/>
                <a:gd name="f13" fmla="val 563471"/>
                <a:gd name="f14" fmla="+- 0 0 -90"/>
                <a:gd name="f15" fmla="*/ f3 1 1983438"/>
                <a:gd name="f16" fmla="*/ f4 1 608908"/>
                <a:gd name="f17" fmla="+- f7 0 f5"/>
                <a:gd name="f18" fmla="+- f6 0 f5"/>
                <a:gd name="f19" fmla="*/ f14 f0 1"/>
                <a:gd name="f20" fmla="*/ f18 1 1983438"/>
                <a:gd name="f21" fmla="*/ f17 1 608908"/>
                <a:gd name="f22" fmla="*/ 0 f18 1"/>
                <a:gd name="f23" fmla="*/ 101487 f17 1"/>
                <a:gd name="f24" fmla="*/ 101487 f18 1"/>
                <a:gd name="f25" fmla="*/ 0 f17 1"/>
                <a:gd name="f26" fmla="*/ 1881951 f18 1"/>
                <a:gd name="f27" fmla="*/ 1983438 f18 1"/>
                <a:gd name="f28" fmla="*/ 507421 f17 1"/>
                <a:gd name="f29" fmla="*/ 608908 f17 1"/>
                <a:gd name="f30" fmla="*/ f19 1 f2"/>
                <a:gd name="f31" fmla="*/ f22 1 1983438"/>
                <a:gd name="f32" fmla="*/ f23 1 608908"/>
                <a:gd name="f33" fmla="*/ f24 1 1983438"/>
                <a:gd name="f34" fmla="*/ f25 1 608908"/>
                <a:gd name="f35" fmla="*/ f26 1 1983438"/>
                <a:gd name="f36" fmla="*/ f27 1 1983438"/>
                <a:gd name="f37" fmla="*/ f28 1 608908"/>
                <a:gd name="f38" fmla="*/ f29 1 608908"/>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983438" h="608908">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121167" tIns="75447" rIns="121167" bIns="75447" anchor="ctr" anchorCtr="1" compatLnSpc="1">
              <a:noAutofit/>
            </a:bodyPr>
            <a:lstStyle/>
            <a:p>
              <a:pPr marL="0" marR="0" lvl="0" indent="0" algn="ctr" defTabSz="1066803" rtl="0" fontAlgn="auto" hangingPunct="1">
                <a:lnSpc>
                  <a:spcPct val="90000"/>
                </a:lnSpc>
                <a:spcBef>
                  <a:spcPts val="0"/>
                </a:spcBef>
                <a:spcAft>
                  <a:spcPts val="1300"/>
                </a:spcAft>
                <a:buNone/>
                <a:tabLst/>
                <a:defRPr sz="1800" b="0" i="0" u="none" strike="noStrike" kern="0" cap="none" spc="0" baseline="0">
                  <a:solidFill>
                    <a:srgbClr val="000000"/>
                  </a:solidFill>
                  <a:uFillTx/>
                </a:defRPr>
              </a:pPr>
              <a:r>
                <a:rPr lang="it-IT" sz="2400" b="0" i="0" u="none" strike="noStrike" kern="1200" cap="none" spc="0" baseline="0">
                  <a:solidFill>
                    <a:srgbClr val="FFFFFF"/>
                  </a:solidFill>
                  <a:uFillTx/>
                  <a:latin typeface="Gill Sans MT"/>
                </a:rPr>
                <a:t>razionalità</a:t>
              </a:r>
              <a:endParaRPr lang="it-IT" sz="3100" b="0" i="0" u="none" strike="noStrike" kern="1200" cap="none" spc="0" baseline="0">
                <a:solidFill>
                  <a:srgbClr val="FFFFFF"/>
                </a:solidFill>
                <a:uFillTx/>
                <a:latin typeface="Gill Sans MT"/>
              </a:endParaRPr>
            </a:p>
          </p:txBody>
        </p:sp>
        <p:sp>
          <p:nvSpPr>
            <p:cNvPr id="12" name="Figura a mano libera: forma 11">
              <a:extLst>
                <a:ext uri="{FF2B5EF4-FFF2-40B4-BE49-F238E27FC236}">
                  <a16:creationId xmlns:a16="http://schemas.microsoft.com/office/drawing/2014/main" id="{61C72824-2202-DC67-5832-DED802A2384D}"/>
                </a:ext>
              </a:extLst>
            </p:cNvPr>
            <p:cNvSpPr/>
            <p:nvPr/>
          </p:nvSpPr>
          <p:spPr>
            <a:xfrm>
              <a:off x="2386044" y="5321561"/>
              <a:ext cx="9376111" cy="487128"/>
            </a:xfrm>
            <a:custGeom>
              <a:avLst/>
              <a:gdLst>
                <a:gd name="f0" fmla="val 10800000"/>
                <a:gd name="f1" fmla="val 5400000"/>
                <a:gd name="f2" fmla="val 180"/>
                <a:gd name="f3" fmla="val w"/>
                <a:gd name="f4" fmla="val h"/>
                <a:gd name="f5" fmla="val 0"/>
                <a:gd name="f6" fmla="val 487127"/>
                <a:gd name="f7" fmla="val 9376111"/>
                <a:gd name="f8" fmla="val 1562714"/>
                <a:gd name="f9" fmla="val 7813397"/>
                <a:gd name="f10" fmla="val 8676446"/>
                <a:gd name="f11" fmla="val 485238"/>
                <a:gd name="f12" fmla="val 9376101"/>
                <a:gd name="f13" fmla="val 482909"/>
                <a:gd name="f14" fmla="val 10"/>
                <a:gd name="f15" fmla="val 699665"/>
                <a:gd name="f16" fmla="+- 0 0 -90"/>
                <a:gd name="f17" fmla="*/ f3 1 487127"/>
                <a:gd name="f18" fmla="*/ f4 1 9376111"/>
                <a:gd name="f19" fmla="+- f7 0 f5"/>
                <a:gd name="f20" fmla="+- f6 0 f5"/>
                <a:gd name="f21" fmla="*/ f16 f0 1"/>
                <a:gd name="f22" fmla="*/ f20 1 487127"/>
                <a:gd name="f23" fmla="*/ f19 1 9376111"/>
                <a:gd name="f24" fmla="*/ 81189 f20 1"/>
                <a:gd name="f25" fmla="*/ 0 f19 1"/>
                <a:gd name="f26" fmla="*/ 405938 f20 1"/>
                <a:gd name="f27" fmla="*/ 487127 f20 1"/>
                <a:gd name="f28" fmla="*/ 81189 f19 1"/>
                <a:gd name="f29" fmla="*/ 9376111 f19 1"/>
                <a:gd name="f30" fmla="*/ 0 f20 1"/>
                <a:gd name="f31" fmla="*/ f21 1 f2"/>
                <a:gd name="f32" fmla="*/ f24 1 487127"/>
                <a:gd name="f33" fmla="*/ f25 1 9376111"/>
                <a:gd name="f34" fmla="*/ f26 1 487127"/>
                <a:gd name="f35" fmla="*/ f27 1 487127"/>
                <a:gd name="f36" fmla="*/ f28 1 9376111"/>
                <a:gd name="f37" fmla="*/ f29 1 9376111"/>
                <a:gd name="f38" fmla="*/ f30 1 487127"/>
                <a:gd name="f39" fmla="*/ f5 1 f22"/>
                <a:gd name="f40" fmla="*/ f6 1 f22"/>
                <a:gd name="f41" fmla="*/ f5 1 f23"/>
                <a:gd name="f42" fmla="*/ f7 1 f23"/>
                <a:gd name="f43" fmla="+- f31 0 f1"/>
                <a:gd name="f44" fmla="*/ f32 1 f22"/>
                <a:gd name="f45" fmla="*/ f33 1 f23"/>
                <a:gd name="f46" fmla="*/ f34 1 f22"/>
                <a:gd name="f47" fmla="*/ f35 1 f22"/>
                <a:gd name="f48" fmla="*/ f36 1 f23"/>
                <a:gd name="f49" fmla="*/ f37 1 f23"/>
                <a:gd name="f50" fmla="*/ f38 1 f22"/>
                <a:gd name="f51" fmla="*/ f39 f17 1"/>
                <a:gd name="f52" fmla="*/ f40 f17 1"/>
                <a:gd name="f53" fmla="*/ f42 f18 1"/>
                <a:gd name="f54" fmla="*/ f41 f18 1"/>
                <a:gd name="f55" fmla="*/ f44 f17 1"/>
                <a:gd name="f56" fmla="*/ f45 f18 1"/>
                <a:gd name="f57" fmla="*/ f46 f17 1"/>
                <a:gd name="f58" fmla="*/ f47 f17 1"/>
                <a:gd name="f59" fmla="*/ f48 f18 1"/>
                <a:gd name="f60" fmla="*/ f49 f18 1"/>
                <a:gd name="f61" fmla="*/ f50 f17 1"/>
              </a:gdLst>
              <a:ahLst/>
              <a:cxnLst>
                <a:cxn ang="3cd4">
                  <a:pos x="hc" y="t"/>
                </a:cxn>
                <a:cxn ang="0">
                  <a:pos x="r" y="vc"/>
                </a:cxn>
                <a:cxn ang="cd4">
                  <a:pos x="hc" y="b"/>
                </a:cxn>
                <a:cxn ang="cd2">
                  <a:pos x="l" y="vc"/>
                </a:cxn>
                <a:cxn ang="f43">
                  <a:pos x="f55" y="f56"/>
                </a:cxn>
                <a:cxn ang="f43">
                  <a:pos x="f57" y="f56"/>
                </a:cxn>
                <a:cxn ang="f43">
                  <a:pos x="f58" y="f59"/>
                </a:cxn>
                <a:cxn ang="f43">
                  <a:pos x="f58" y="f60"/>
                </a:cxn>
                <a:cxn ang="f43">
                  <a:pos x="f58" y="f60"/>
                </a:cxn>
                <a:cxn ang="f43">
                  <a:pos x="f61" y="f60"/>
                </a:cxn>
                <a:cxn ang="f43">
                  <a:pos x="f61" y="f60"/>
                </a:cxn>
                <a:cxn ang="f43">
                  <a:pos x="f61" y="f59"/>
                </a:cxn>
                <a:cxn ang="f43">
                  <a:pos x="f55" y="f56"/>
                </a:cxn>
              </a:cxnLst>
              <a:rect l="f51" t="f54" r="f52" b="f53"/>
              <a:pathLst>
                <a:path w="487127" h="9376111">
                  <a:moveTo>
                    <a:pt x="f6" y="f8"/>
                  </a:moveTo>
                  <a:lnTo>
                    <a:pt x="f6" y="f9"/>
                  </a:lnTo>
                  <a:cubicBezTo>
                    <a:pt x="f6" y="f10"/>
                    <a:pt x="f11" y="f12"/>
                    <a:pt x="f13" y="f12"/>
                  </a:cubicBezTo>
                  <a:lnTo>
                    <a:pt x="f5" y="f12"/>
                  </a:lnTo>
                  <a:lnTo>
                    <a:pt x="f5" y="f12"/>
                  </a:lnTo>
                  <a:lnTo>
                    <a:pt x="f5" y="f14"/>
                  </a:lnTo>
                  <a:lnTo>
                    <a:pt x="f5" y="f14"/>
                  </a:lnTo>
                  <a:lnTo>
                    <a:pt x="f13" y="f14"/>
                  </a:lnTo>
                  <a:cubicBezTo>
                    <a:pt x="f11" y="f14"/>
                    <a:pt x="f6" y="f15"/>
                    <a:pt x="f6" y="f8"/>
                  </a:cubicBezTo>
                  <a:close/>
                </a:path>
              </a:pathLst>
            </a:custGeom>
            <a:solidFill>
              <a:srgbClr val="CCCDD2">
                <a:alpha val="90000"/>
              </a:srgbClr>
            </a:solidFill>
            <a:ln w="22229" cap="rnd">
              <a:solidFill>
                <a:srgbClr val="CCCDD2">
                  <a:alpha val="90000"/>
                </a:srgbClr>
              </a:solidFill>
              <a:prstDash val="solid"/>
              <a:miter/>
            </a:ln>
          </p:spPr>
          <p:txBody>
            <a:bodyPr vert="horz" wrap="square" lIns="247646" tIns="147602" rIns="271430" bIns="147602" anchor="ctr" anchorCtr="0" compatLnSpc="1">
              <a:noAutofit/>
            </a:bodyPr>
            <a:lstStyle/>
            <a:p>
              <a:pPr marL="228600" marR="0" lvl="1" indent="-228600" algn="l" defTabSz="888997" rtl="0" fontAlgn="auto" hangingPunct="1">
                <a:lnSpc>
                  <a:spcPct val="90000"/>
                </a:lnSpc>
                <a:spcBef>
                  <a:spcPts val="0"/>
                </a:spcBef>
                <a:spcAft>
                  <a:spcPts val="4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cs typeface="Times New Roman" pitchFamily="18"/>
                </a:rPr>
                <a:t>per cui la vita a disposizione dell’agente dovrà essere certamente superiore al tempo richiesto per lo svolgimento delle sue attività;</a:t>
              </a:r>
              <a:endParaRPr lang="it-IT" sz="2000" b="0" i="0" u="none" strike="noStrike" kern="1200" cap="none" spc="0" baseline="0">
                <a:solidFill>
                  <a:srgbClr val="262626"/>
                </a:solidFill>
                <a:uFillTx/>
                <a:latin typeface="Gill Sans MT"/>
              </a:endParaRPr>
            </a:p>
          </p:txBody>
        </p:sp>
        <p:sp>
          <p:nvSpPr>
            <p:cNvPr id="13" name="Figura a mano libera: forma 12">
              <a:extLst>
                <a:ext uri="{FF2B5EF4-FFF2-40B4-BE49-F238E27FC236}">
                  <a16:creationId xmlns:a16="http://schemas.microsoft.com/office/drawing/2014/main" id="{1745C273-7DA4-5B98-F704-B1A37FA15F53}"/>
                </a:ext>
              </a:extLst>
            </p:cNvPr>
            <p:cNvSpPr/>
            <p:nvPr/>
          </p:nvSpPr>
          <p:spPr>
            <a:xfrm>
              <a:off x="421867" y="5260671"/>
              <a:ext cx="1964186" cy="608908"/>
            </a:xfrm>
            <a:custGeom>
              <a:avLst/>
              <a:gdLst>
                <a:gd name="f0" fmla="val 10800000"/>
                <a:gd name="f1" fmla="val 5400000"/>
                <a:gd name="f2" fmla="val 180"/>
                <a:gd name="f3" fmla="val w"/>
                <a:gd name="f4" fmla="val h"/>
                <a:gd name="f5" fmla="val 0"/>
                <a:gd name="f6" fmla="val 1964182"/>
                <a:gd name="f7" fmla="val 608908"/>
                <a:gd name="f8" fmla="val 101487"/>
                <a:gd name="f9" fmla="val 45437"/>
                <a:gd name="f10" fmla="val 1862695"/>
                <a:gd name="f11" fmla="val 1918745"/>
                <a:gd name="f12" fmla="val 507421"/>
                <a:gd name="f13" fmla="val 563471"/>
                <a:gd name="f14" fmla="+- 0 0 -90"/>
                <a:gd name="f15" fmla="*/ f3 1 1964182"/>
                <a:gd name="f16" fmla="*/ f4 1 608908"/>
                <a:gd name="f17" fmla="+- f7 0 f5"/>
                <a:gd name="f18" fmla="+- f6 0 f5"/>
                <a:gd name="f19" fmla="*/ f14 f0 1"/>
                <a:gd name="f20" fmla="*/ f18 1 1964182"/>
                <a:gd name="f21" fmla="*/ f17 1 608908"/>
                <a:gd name="f22" fmla="*/ 0 f18 1"/>
                <a:gd name="f23" fmla="*/ 101487 f17 1"/>
                <a:gd name="f24" fmla="*/ 101487 f18 1"/>
                <a:gd name="f25" fmla="*/ 0 f17 1"/>
                <a:gd name="f26" fmla="*/ 1862695 f18 1"/>
                <a:gd name="f27" fmla="*/ 1964182 f18 1"/>
                <a:gd name="f28" fmla="*/ 507421 f17 1"/>
                <a:gd name="f29" fmla="*/ 608908 f17 1"/>
                <a:gd name="f30" fmla="*/ f19 1 f2"/>
                <a:gd name="f31" fmla="*/ f22 1 1964182"/>
                <a:gd name="f32" fmla="*/ f23 1 608908"/>
                <a:gd name="f33" fmla="*/ f24 1 1964182"/>
                <a:gd name="f34" fmla="*/ f25 1 608908"/>
                <a:gd name="f35" fmla="*/ f26 1 1964182"/>
                <a:gd name="f36" fmla="*/ f27 1 1964182"/>
                <a:gd name="f37" fmla="*/ f28 1 608908"/>
                <a:gd name="f38" fmla="*/ f29 1 608908"/>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964182" h="608908">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121167" tIns="75447" rIns="121167" bIns="75447" anchor="ctr" anchorCtr="1" compatLnSpc="1">
              <a:noAutofit/>
            </a:bodyPr>
            <a:lstStyle/>
            <a:p>
              <a:pPr marL="0" marR="0" lvl="0" indent="0" algn="ctr" defTabSz="1066803" rtl="0" fontAlgn="auto" hangingPunct="1">
                <a:lnSpc>
                  <a:spcPct val="90000"/>
                </a:lnSpc>
                <a:spcBef>
                  <a:spcPts val="0"/>
                </a:spcBef>
                <a:spcAft>
                  <a:spcPts val="1300"/>
                </a:spcAft>
                <a:buNone/>
                <a:tabLst/>
                <a:defRPr sz="1800" b="0" i="0" u="none" strike="noStrike" kern="0" cap="none" spc="0" baseline="0">
                  <a:solidFill>
                    <a:srgbClr val="000000"/>
                  </a:solidFill>
                  <a:uFillTx/>
                </a:defRPr>
              </a:pPr>
              <a:r>
                <a:rPr lang="it-IT" sz="2400" b="0" i="0" u="none" strike="noStrike" kern="1200" cap="none" spc="0" baseline="0">
                  <a:solidFill>
                    <a:srgbClr val="FFFFFF"/>
                  </a:solidFill>
                  <a:uFillTx/>
                  <a:latin typeface="Gill Sans MT"/>
                </a:rPr>
                <a:t>persistenza</a:t>
              </a:r>
              <a:endParaRPr lang="it-IT" sz="3100" b="0" i="0" u="none" strike="noStrike" kern="1200" cap="none" spc="0" baseline="0">
                <a:solidFill>
                  <a:srgbClr val="FFFFFF"/>
                </a:solidFill>
                <a:uFillTx/>
                <a:latin typeface="Gill Sans MT"/>
              </a:endParaRPr>
            </a:p>
          </p:txBody>
        </p:sp>
        <p:sp>
          <p:nvSpPr>
            <p:cNvPr id="14" name="Figura a mano libera: forma 13">
              <a:extLst>
                <a:ext uri="{FF2B5EF4-FFF2-40B4-BE49-F238E27FC236}">
                  <a16:creationId xmlns:a16="http://schemas.microsoft.com/office/drawing/2014/main" id="{23B04A62-26C1-5809-7E28-15945A8FDB69}"/>
                </a:ext>
              </a:extLst>
            </p:cNvPr>
            <p:cNvSpPr/>
            <p:nvPr/>
          </p:nvSpPr>
          <p:spPr>
            <a:xfrm>
              <a:off x="2409956" y="5960918"/>
              <a:ext cx="9354156" cy="487128"/>
            </a:xfrm>
            <a:custGeom>
              <a:avLst/>
              <a:gdLst>
                <a:gd name="f0" fmla="val 10800000"/>
                <a:gd name="f1" fmla="val 5400000"/>
                <a:gd name="f2" fmla="val 180"/>
                <a:gd name="f3" fmla="val w"/>
                <a:gd name="f4" fmla="val h"/>
                <a:gd name="f5" fmla="val 0"/>
                <a:gd name="f6" fmla="val 487127"/>
                <a:gd name="f7" fmla="val 9354158"/>
                <a:gd name="f8" fmla="val 1559055"/>
                <a:gd name="f9" fmla="val 7795103"/>
                <a:gd name="f10" fmla="val 8656131"/>
                <a:gd name="f11" fmla="val 485234"/>
                <a:gd name="f12" fmla="val 9354148"/>
                <a:gd name="f13" fmla="val 482899"/>
                <a:gd name="f14" fmla="val 10"/>
                <a:gd name="f15" fmla="val 698027"/>
                <a:gd name="f16" fmla="+- 0 0 -90"/>
                <a:gd name="f17" fmla="*/ f3 1 487127"/>
                <a:gd name="f18" fmla="*/ f4 1 9354158"/>
                <a:gd name="f19" fmla="+- f7 0 f5"/>
                <a:gd name="f20" fmla="+- f6 0 f5"/>
                <a:gd name="f21" fmla="*/ f16 f0 1"/>
                <a:gd name="f22" fmla="*/ f20 1 487127"/>
                <a:gd name="f23" fmla="*/ f19 1 9354158"/>
                <a:gd name="f24" fmla="*/ 81189 f20 1"/>
                <a:gd name="f25" fmla="*/ 0 f19 1"/>
                <a:gd name="f26" fmla="*/ 405938 f20 1"/>
                <a:gd name="f27" fmla="*/ 487127 f20 1"/>
                <a:gd name="f28" fmla="*/ 81189 f19 1"/>
                <a:gd name="f29" fmla="*/ 9354158 f19 1"/>
                <a:gd name="f30" fmla="*/ 0 f20 1"/>
                <a:gd name="f31" fmla="*/ f21 1 f2"/>
                <a:gd name="f32" fmla="*/ f24 1 487127"/>
                <a:gd name="f33" fmla="*/ f25 1 9354158"/>
                <a:gd name="f34" fmla="*/ f26 1 487127"/>
                <a:gd name="f35" fmla="*/ f27 1 487127"/>
                <a:gd name="f36" fmla="*/ f28 1 9354158"/>
                <a:gd name="f37" fmla="*/ f29 1 9354158"/>
                <a:gd name="f38" fmla="*/ f30 1 487127"/>
                <a:gd name="f39" fmla="*/ f5 1 f22"/>
                <a:gd name="f40" fmla="*/ f6 1 f22"/>
                <a:gd name="f41" fmla="*/ f5 1 f23"/>
                <a:gd name="f42" fmla="*/ f7 1 f23"/>
                <a:gd name="f43" fmla="+- f31 0 f1"/>
                <a:gd name="f44" fmla="*/ f32 1 f22"/>
                <a:gd name="f45" fmla="*/ f33 1 f23"/>
                <a:gd name="f46" fmla="*/ f34 1 f22"/>
                <a:gd name="f47" fmla="*/ f35 1 f22"/>
                <a:gd name="f48" fmla="*/ f36 1 f23"/>
                <a:gd name="f49" fmla="*/ f37 1 f23"/>
                <a:gd name="f50" fmla="*/ f38 1 f22"/>
                <a:gd name="f51" fmla="*/ f39 f17 1"/>
                <a:gd name="f52" fmla="*/ f40 f17 1"/>
                <a:gd name="f53" fmla="*/ f42 f18 1"/>
                <a:gd name="f54" fmla="*/ f41 f18 1"/>
                <a:gd name="f55" fmla="*/ f44 f17 1"/>
                <a:gd name="f56" fmla="*/ f45 f18 1"/>
                <a:gd name="f57" fmla="*/ f46 f17 1"/>
                <a:gd name="f58" fmla="*/ f47 f17 1"/>
                <a:gd name="f59" fmla="*/ f48 f18 1"/>
                <a:gd name="f60" fmla="*/ f49 f18 1"/>
                <a:gd name="f61" fmla="*/ f50 f17 1"/>
              </a:gdLst>
              <a:ahLst/>
              <a:cxnLst>
                <a:cxn ang="3cd4">
                  <a:pos x="hc" y="t"/>
                </a:cxn>
                <a:cxn ang="0">
                  <a:pos x="r" y="vc"/>
                </a:cxn>
                <a:cxn ang="cd4">
                  <a:pos x="hc" y="b"/>
                </a:cxn>
                <a:cxn ang="cd2">
                  <a:pos x="l" y="vc"/>
                </a:cxn>
                <a:cxn ang="f43">
                  <a:pos x="f55" y="f56"/>
                </a:cxn>
                <a:cxn ang="f43">
                  <a:pos x="f57" y="f56"/>
                </a:cxn>
                <a:cxn ang="f43">
                  <a:pos x="f58" y="f59"/>
                </a:cxn>
                <a:cxn ang="f43">
                  <a:pos x="f58" y="f60"/>
                </a:cxn>
                <a:cxn ang="f43">
                  <a:pos x="f58" y="f60"/>
                </a:cxn>
                <a:cxn ang="f43">
                  <a:pos x="f61" y="f60"/>
                </a:cxn>
                <a:cxn ang="f43">
                  <a:pos x="f61" y="f60"/>
                </a:cxn>
                <a:cxn ang="f43">
                  <a:pos x="f61" y="f59"/>
                </a:cxn>
                <a:cxn ang="f43">
                  <a:pos x="f55" y="f56"/>
                </a:cxn>
              </a:cxnLst>
              <a:rect l="f51" t="f54" r="f52" b="f53"/>
              <a:pathLst>
                <a:path w="487127" h="9354158">
                  <a:moveTo>
                    <a:pt x="f6" y="f8"/>
                  </a:moveTo>
                  <a:lnTo>
                    <a:pt x="f6" y="f9"/>
                  </a:lnTo>
                  <a:cubicBezTo>
                    <a:pt x="f6" y="f10"/>
                    <a:pt x="f11" y="f12"/>
                    <a:pt x="f13" y="f12"/>
                  </a:cubicBezTo>
                  <a:lnTo>
                    <a:pt x="f5" y="f12"/>
                  </a:lnTo>
                  <a:lnTo>
                    <a:pt x="f5" y="f12"/>
                  </a:lnTo>
                  <a:lnTo>
                    <a:pt x="f5" y="f14"/>
                  </a:lnTo>
                  <a:lnTo>
                    <a:pt x="f5" y="f14"/>
                  </a:lnTo>
                  <a:lnTo>
                    <a:pt x="f13" y="f14"/>
                  </a:lnTo>
                  <a:cubicBezTo>
                    <a:pt x="f11" y="f14"/>
                    <a:pt x="f6" y="f15"/>
                    <a:pt x="f6" y="f8"/>
                  </a:cubicBezTo>
                  <a:close/>
                </a:path>
              </a:pathLst>
            </a:custGeom>
            <a:solidFill>
              <a:srgbClr val="CCCDD2">
                <a:alpha val="90000"/>
              </a:srgbClr>
            </a:solidFill>
            <a:ln w="22229" cap="rnd">
              <a:solidFill>
                <a:srgbClr val="CCCDD2">
                  <a:alpha val="90000"/>
                </a:srgbClr>
              </a:solidFill>
              <a:prstDash val="solid"/>
              <a:miter/>
            </a:ln>
          </p:spPr>
          <p:txBody>
            <a:bodyPr vert="horz" wrap="square" lIns="247646" tIns="147602" rIns="271430" bIns="147602" anchor="ctr" anchorCtr="0" compatLnSpc="1">
              <a:noAutofit/>
            </a:bodyPr>
            <a:lstStyle/>
            <a:p>
              <a:pPr marL="228600" marR="0" lvl="1" indent="-228600" algn="l" defTabSz="888997" rtl="0" fontAlgn="auto" hangingPunct="1">
                <a:lnSpc>
                  <a:spcPct val="90000"/>
                </a:lnSpc>
                <a:spcBef>
                  <a:spcPts val="0"/>
                </a:spcBef>
                <a:spcAft>
                  <a:spcPts val="4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cs typeface="Times New Roman" pitchFamily="18"/>
                </a:rPr>
                <a:t> cioè la capacità, di un agente, di decidere se eseguire o meno una determinata azione, di cui gli è giunta richiesta;</a:t>
              </a:r>
              <a:endParaRPr lang="it-IT" sz="2000" b="0" i="0" u="none" strike="noStrike" kern="1200" cap="none" spc="0" baseline="0">
                <a:solidFill>
                  <a:srgbClr val="262626"/>
                </a:solidFill>
                <a:uFillTx/>
                <a:latin typeface="Gill Sans MT"/>
              </a:endParaRPr>
            </a:p>
          </p:txBody>
        </p:sp>
        <p:sp>
          <p:nvSpPr>
            <p:cNvPr id="15" name="Figura a mano libera: forma 14">
              <a:extLst>
                <a:ext uri="{FF2B5EF4-FFF2-40B4-BE49-F238E27FC236}">
                  <a16:creationId xmlns:a16="http://schemas.microsoft.com/office/drawing/2014/main" id="{A1C157D4-05DC-AA25-3BED-610152F8A7DE}"/>
                </a:ext>
              </a:extLst>
            </p:cNvPr>
            <p:cNvSpPr/>
            <p:nvPr/>
          </p:nvSpPr>
          <p:spPr>
            <a:xfrm>
              <a:off x="421867" y="5900028"/>
              <a:ext cx="1988088" cy="608908"/>
            </a:xfrm>
            <a:custGeom>
              <a:avLst/>
              <a:gdLst>
                <a:gd name="f0" fmla="val 10800000"/>
                <a:gd name="f1" fmla="val 5400000"/>
                <a:gd name="f2" fmla="val 180"/>
                <a:gd name="f3" fmla="val w"/>
                <a:gd name="f4" fmla="val h"/>
                <a:gd name="f5" fmla="val 0"/>
                <a:gd name="f6" fmla="val 1988091"/>
                <a:gd name="f7" fmla="val 608908"/>
                <a:gd name="f8" fmla="val 101487"/>
                <a:gd name="f9" fmla="val 45437"/>
                <a:gd name="f10" fmla="val 1886604"/>
                <a:gd name="f11" fmla="val 1942654"/>
                <a:gd name="f12" fmla="val 507421"/>
                <a:gd name="f13" fmla="val 563471"/>
                <a:gd name="f14" fmla="+- 0 0 -90"/>
                <a:gd name="f15" fmla="*/ f3 1 1988091"/>
                <a:gd name="f16" fmla="*/ f4 1 608908"/>
                <a:gd name="f17" fmla="+- f7 0 f5"/>
                <a:gd name="f18" fmla="+- f6 0 f5"/>
                <a:gd name="f19" fmla="*/ f14 f0 1"/>
                <a:gd name="f20" fmla="*/ f18 1 1988091"/>
                <a:gd name="f21" fmla="*/ f17 1 608908"/>
                <a:gd name="f22" fmla="*/ 0 f18 1"/>
                <a:gd name="f23" fmla="*/ 101487 f17 1"/>
                <a:gd name="f24" fmla="*/ 101487 f18 1"/>
                <a:gd name="f25" fmla="*/ 0 f17 1"/>
                <a:gd name="f26" fmla="*/ 1886604 f18 1"/>
                <a:gd name="f27" fmla="*/ 1988091 f18 1"/>
                <a:gd name="f28" fmla="*/ 507421 f17 1"/>
                <a:gd name="f29" fmla="*/ 608908 f17 1"/>
                <a:gd name="f30" fmla="*/ f19 1 f2"/>
                <a:gd name="f31" fmla="*/ f22 1 1988091"/>
                <a:gd name="f32" fmla="*/ f23 1 608908"/>
                <a:gd name="f33" fmla="*/ f24 1 1988091"/>
                <a:gd name="f34" fmla="*/ f25 1 608908"/>
                <a:gd name="f35" fmla="*/ f26 1 1988091"/>
                <a:gd name="f36" fmla="*/ f27 1 1988091"/>
                <a:gd name="f37" fmla="*/ f28 1 608908"/>
                <a:gd name="f38" fmla="*/ f29 1 608908"/>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988091" h="608908">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121167" tIns="75447" rIns="121167" bIns="75447" anchor="ctr" anchorCtr="1" compatLnSpc="1">
              <a:noAutofit/>
            </a:bodyPr>
            <a:lstStyle/>
            <a:p>
              <a:pPr marL="0" marR="0" lvl="0" indent="0" algn="ctr" defTabSz="1066803" rtl="0" fontAlgn="auto" hangingPunct="1">
                <a:lnSpc>
                  <a:spcPct val="90000"/>
                </a:lnSpc>
                <a:spcBef>
                  <a:spcPts val="0"/>
                </a:spcBef>
                <a:spcAft>
                  <a:spcPts val="1300"/>
                </a:spcAft>
                <a:buNone/>
                <a:tabLst/>
                <a:defRPr sz="1800" b="0" i="0" u="none" strike="noStrike" kern="0" cap="none" spc="0" baseline="0">
                  <a:solidFill>
                    <a:srgbClr val="000000"/>
                  </a:solidFill>
                  <a:uFillTx/>
                </a:defRPr>
              </a:pPr>
              <a:r>
                <a:rPr lang="it-IT" sz="2400" b="0" i="0" u="none" strike="noStrike" kern="1200" cap="none" spc="0" baseline="0">
                  <a:solidFill>
                    <a:srgbClr val="FFFFFF"/>
                  </a:solidFill>
                  <a:uFillTx/>
                  <a:latin typeface="Gill Sans MT"/>
                </a:rPr>
                <a:t>autonomia</a:t>
              </a:r>
              <a:endParaRPr lang="it-IT" sz="3100" b="0" i="0" u="none" strike="noStrike" kern="1200" cap="none" spc="0" baseline="0">
                <a:solidFill>
                  <a:srgbClr val="FFFFFF"/>
                </a:solidFill>
                <a:uFillTx/>
                <a:latin typeface="Gill Sans MT"/>
              </a:endParaRPr>
            </a:p>
          </p:txBody>
        </p:sp>
      </p:grpSp>
      <p:sp>
        <p:nvSpPr>
          <p:cNvPr id="16" name="CasellaDiTesto 8">
            <a:extLst>
              <a:ext uri="{FF2B5EF4-FFF2-40B4-BE49-F238E27FC236}">
                <a16:creationId xmlns:a16="http://schemas.microsoft.com/office/drawing/2014/main" id="{D3E805B8-052F-9941-6FBC-76AE60C20A48}"/>
              </a:ext>
            </a:extLst>
          </p:cNvPr>
          <p:cNvSpPr txBox="1"/>
          <p:nvPr/>
        </p:nvSpPr>
        <p:spPr>
          <a:xfrm>
            <a:off x="581192" y="2025103"/>
            <a:ext cx="11029611" cy="67710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cs typeface="Times New Roman" pitchFamily="18"/>
              </a:rPr>
              <a:t>Affinché un agente sia modellato in maniera corretta, dovrà soddisfare ulteriori proprietà, quali:</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262626"/>
              </a:solidFill>
              <a:uFillTx/>
              <a:latin typeface="Gill Sans MT"/>
            </a:endParaRPr>
          </a:p>
        </p:txBody>
      </p:sp>
    </p:spTree>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name="Slide56">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974939-4E66-CEAC-8E6D-D6AF99286694}"/>
              </a:ext>
            </a:extLst>
          </p:cNvPr>
          <p:cNvSpPr txBox="1">
            <a:spLocks noGrp="1"/>
          </p:cNvSpPr>
          <p:nvPr>
            <p:ph type="title"/>
          </p:nvPr>
        </p:nvSpPr>
        <p:spPr/>
        <p:txBody>
          <a:bodyPr/>
          <a:lstStyle/>
          <a:p>
            <a:pPr lvl="0"/>
            <a:r>
              <a:rPr lang="it-IT"/>
              <a:t>Strumenti utilizzati</a:t>
            </a:r>
          </a:p>
        </p:txBody>
      </p:sp>
      <p:grpSp>
        <p:nvGrpSpPr>
          <p:cNvPr id="3" name="Diagramma 11">
            <a:extLst>
              <a:ext uri="{FF2B5EF4-FFF2-40B4-BE49-F238E27FC236}">
                <a16:creationId xmlns:a16="http://schemas.microsoft.com/office/drawing/2014/main" id="{BDA3E8A1-42A4-AB75-7317-99D78288FC73}"/>
              </a:ext>
            </a:extLst>
          </p:cNvPr>
          <p:cNvGrpSpPr/>
          <p:nvPr/>
        </p:nvGrpSpPr>
        <p:grpSpPr>
          <a:xfrm>
            <a:off x="-4362099" y="1447458"/>
            <a:ext cx="15910157" cy="5890500"/>
            <a:chOff x="-4362099" y="1447458"/>
            <a:chExt cx="15910157" cy="5890500"/>
          </a:xfrm>
        </p:grpSpPr>
        <p:sp>
          <p:nvSpPr>
            <p:cNvPr id="4" name="Figura a mano libera: forma 3">
              <a:extLst>
                <a:ext uri="{FF2B5EF4-FFF2-40B4-BE49-F238E27FC236}">
                  <a16:creationId xmlns:a16="http://schemas.microsoft.com/office/drawing/2014/main" id="{C0EBB2BE-02D6-B3E6-D012-4CABEF1DDECD}"/>
                </a:ext>
              </a:extLst>
            </p:cNvPr>
            <p:cNvSpPr/>
            <p:nvPr/>
          </p:nvSpPr>
          <p:spPr>
            <a:xfrm>
              <a:off x="-4362099" y="1447458"/>
              <a:ext cx="5890500" cy="5890500"/>
            </a:xfrm>
            <a:custGeom>
              <a:avLst/>
              <a:gdLst>
                <a:gd name="f0" fmla="val 10800000"/>
                <a:gd name="f1" fmla="val 5400000"/>
                <a:gd name="f2" fmla="val 16200000"/>
                <a:gd name="f3" fmla="val 180"/>
                <a:gd name="f4" fmla="val w"/>
                <a:gd name="f5" fmla="val h"/>
                <a:gd name="f6" fmla="val ss"/>
                <a:gd name="f7" fmla="val 0"/>
                <a:gd name="f8" fmla="*/ 5419351 1 1725033"/>
                <a:gd name="f9" fmla="+- 0 0 1"/>
                <a:gd name="f10" fmla="val 225"/>
                <a:gd name="f11" fmla="val 315"/>
                <a:gd name="f12" fmla="val 367"/>
                <a:gd name="f13" fmla="+- 0 0 -315"/>
                <a:gd name="f14" fmla="+- 0 0 -225"/>
                <a:gd name="f15" fmla="+- 0 0 -270"/>
                <a:gd name="f16" fmla="abs f4"/>
                <a:gd name="f17" fmla="abs f5"/>
                <a:gd name="f18" fmla="abs f6"/>
                <a:gd name="f19" fmla="+- 0 0 f10"/>
                <a:gd name="f20" fmla="+- 0 0 f11"/>
                <a:gd name="f21" fmla="*/ f13 f0 1"/>
                <a:gd name="f22" fmla="*/ f14 f0 1"/>
                <a:gd name="f23" fmla="*/ f15 f0 1"/>
                <a:gd name="f24" fmla="?: f16 f4 1"/>
                <a:gd name="f25" fmla="?: f17 f5 1"/>
                <a:gd name="f26" fmla="?: f18 f6 1"/>
                <a:gd name="f27" fmla="*/ f19 f0 1"/>
                <a:gd name="f28" fmla="*/ f20 f0 1"/>
                <a:gd name="f29" fmla="*/ f21 1 f3"/>
                <a:gd name="f30" fmla="*/ f22 1 f3"/>
                <a:gd name="f31" fmla="*/ f23 1 f3"/>
                <a:gd name="f32" fmla="*/ f24 1 21600"/>
                <a:gd name="f33" fmla="*/ f25 1 21600"/>
                <a:gd name="f34" fmla="*/ 21600 f24 1"/>
                <a:gd name="f35" fmla="*/ 21600 f25 1"/>
                <a:gd name="f36" fmla="*/ f27 1 f3"/>
                <a:gd name="f37" fmla="*/ f28 1 f3"/>
                <a:gd name="f38" fmla="+- f29 0 f1"/>
                <a:gd name="f39" fmla="+- f30 0 f1"/>
                <a:gd name="f40" fmla="+- f31 0 f1"/>
                <a:gd name="f41" fmla="min f33 f32"/>
                <a:gd name="f42" fmla="*/ f34 1 f26"/>
                <a:gd name="f43" fmla="*/ f35 1 f26"/>
                <a:gd name="f44" fmla="+- f36 0 f1"/>
                <a:gd name="f45" fmla="+- f37 0 f1"/>
                <a:gd name="f46" fmla="val f42"/>
                <a:gd name="f47" fmla="val f43"/>
                <a:gd name="f48" fmla="+- 0 0 f44"/>
                <a:gd name="f49" fmla="+- 0 0 f45"/>
                <a:gd name="f50" fmla="+- f47 0 f7"/>
                <a:gd name="f51" fmla="+- f46 0 f7"/>
                <a:gd name="f52" fmla="+- f49 0 f48"/>
                <a:gd name="f53" fmla="+- f48 f1 0"/>
                <a:gd name="f54" fmla="+- f49 f1 0"/>
                <a:gd name="f55" fmla="+- 21600000 0 f48"/>
                <a:gd name="f56" fmla="+- f1 0 f48"/>
                <a:gd name="f57" fmla="+- 27000000 0 f48"/>
                <a:gd name="f58" fmla="+- f0 0 f48"/>
                <a:gd name="f59" fmla="+- 32400000 0 f48"/>
                <a:gd name="f60" fmla="+- f2 0 f48"/>
                <a:gd name="f61" fmla="+- 37800000 0 f48"/>
                <a:gd name="f62" fmla="*/ f50 1 2"/>
                <a:gd name="f63" fmla="*/ f51 1 2"/>
                <a:gd name="f64" fmla="min f51 f50"/>
                <a:gd name="f65" fmla="+- f52 21600000 0"/>
                <a:gd name="f66" fmla="?: f56 f56 f57"/>
                <a:gd name="f67" fmla="?: f58 f58 f59"/>
                <a:gd name="f68" fmla="?: f60 f60 f61"/>
                <a:gd name="f69" fmla="*/ f53 f8 1"/>
                <a:gd name="f70" fmla="*/ f54 f8 1"/>
                <a:gd name="f71" fmla="+- f7 f62 0"/>
                <a:gd name="f72" fmla="+- f7 f63 0"/>
                <a:gd name="f73" fmla="*/ f64 f12 1"/>
                <a:gd name="f74" fmla="?: f52 f52 f65"/>
                <a:gd name="f75" fmla="*/ f69 1 f0"/>
                <a:gd name="f76" fmla="*/ f70 1 f0"/>
                <a:gd name="f77" fmla="*/ f63 f41 1"/>
                <a:gd name="f78" fmla="*/ f62 f41 1"/>
                <a:gd name="f79" fmla="*/ f73 1 100000"/>
                <a:gd name="f80" fmla="+- 0 0 f74"/>
                <a:gd name="f81" fmla="+- f74 0 f55"/>
                <a:gd name="f82" fmla="+- f74 0 f66"/>
                <a:gd name="f83" fmla="+- f74 0 f67"/>
                <a:gd name="f84" fmla="+- f74 0 f68"/>
                <a:gd name="f85" fmla="+- 0 0 f75"/>
                <a:gd name="f86" fmla="+- 0 0 f76"/>
                <a:gd name="f87" fmla="*/ f72 f41 1"/>
                <a:gd name="f88" fmla="*/ f71 f41 1"/>
                <a:gd name="f89" fmla="+- f63 0 f79"/>
                <a:gd name="f90" fmla="+- f62 0 f79"/>
                <a:gd name="f91" fmla="+- 0 0 f85"/>
                <a:gd name="f92" fmla="+- 0 0 f86"/>
                <a:gd name="f93" fmla="*/ f91 f0 1"/>
                <a:gd name="f94" fmla="*/ f92 f0 1"/>
                <a:gd name="f95" fmla="*/ f89 f41 1"/>
                <a:gd name="f96" fmla="*/ f90 f41 1"/>
                <a:gd name="f97" fmla="*/ f93 1 f8"/>
                <a:gd name="f98" fmla="*/ f94 1 f8"/>
                <a:gd name="f99" fmla="+- f97 0 f1"/>
                <a:gd name="f100" fmla="+- f98 0 f1"/>
                <a:gd name="f101" fmla="sin 1 f99"/>
                <a:gd name="f102" fmla="cos 1 f99"/>
                <a:gd name="f103" fmla="sin 1 f100"/>
                <a:gd name="f104" fmla="cos 1 f100"/>
                <a:gd name="f105" fmla="+- 0 0 f101"/>
                <a:gd name="f106" fmla="+- 0 0 f102"/>
                <a:gd name="f107" fmla="+- 0 0 f103"/>
                <a:gd name="f108" fmla="+- 0 0 f104"/>
                <a:gd name="f109" fmla="+- 0 0 f105"/>
                <a:gd name="f110" fmla="+- 0 0 f106"/>
                <a:gd name="f111" fmla="+- 0 0 f107"/>
                <a:gd name="f112" fmla="+- 0 0 f108"/>
                <a:gd name="f113" fmla="val f109"/>
                <a:gd name="f114" fmla="val f110"/>
                <a:gd name="f115" fmla="val f111"/>
                <a:gd name="f116" fmla="val f112"/>
                <a:gd name="f117" fmla="*/ f113 f63 1"/>
                <a:gd name="f118" fmla="*/ f114 f62 1"/>
                <a:gd name="f119" fmla="*/ f115 f63 1"/>
                <a:gd name="f120" fmla="*/ f116 f62 1"/>
                <a:gd name="f121" fmla="*/ f115 f89 1"/>
                <a:gd name="f122" fmla="*/ f116 f90 1"/>
                <a:gd name="f123" fmla="*/ f113 f89 1"/>
                <a:gd name="f124" fmla="*/ f114 f90 1"/>
                <a:gd name="f125" fmla="+- 0 0 f118"/>
                <a:gd name="f126" fmla="+- 0 0 f117"/>
                <a:gd name="f127" fmla="+- 0 0 f120"/>
                <a:gd name="f128" fmla="+- 0 0 f119"/>
                <a:gd name="f129" fmla="+- 0 0 f122"/>
                <a:gd name="f130" fmla="+- 0 0 f121"/>
                <a:gd name="f131" fmla="+- 0 0 f124"/>
                <a:gd name="f132" fmla="+- 0 0 f123"/>
                <a:gd name="f133" fmla="+- 0 0 f125"/>
                <a:gd name="f134" fmla="+- 0 0 f126"/>
                <a:gd name="f135" fmla="+- 0 0 f127"/>
                <a:gd name="f136" fmla="+- 0 0 f128"/>
                <a:gd name="f137" fmla="+- 0 0 f129"/>
                <a:gd name="f138" fmla="+- 0 0 f130"/>
                <a:gd name="f139" fmla="+- 0 0 f131"/>
                <a:gd name="f140" fmla="+- 0 0 f132"/>
                <a:gd name="f141" fmla="at2 f133 f134"/>
                <a:gd name="f142" fmla="at2 f135 f136"/>
                <a:gd name="f143" fmla="at2 f137 f138"/>
                <a:gd name="f144" fmla="at2 f139 f140"/>
                <a:gd name="f145" fmla="+- f141 f1 0"/>
                <a:gd name="f146" fmla="+- f142 f1 0"/>
                <a:gd name="f147" fmla="+- f143 f1 0"/>
                <a:gd name="f148" fmla="+- f144 f1 0"/>
                <a:gd name="f149" fmla="*/ f145 f8 1"/>
                <a:gd name="f150" fmla="*/ f146 f8 1"/>
                <a:gd name="f151" fmla="*/ f147 f8 1"/>
                <a:gd name="f152" fmla="*/ f148 f8 1"/>
                <a:gd name="f153" fmla="*/ f149 1 f0"/>
                <a:gd name="f154" fmla="*/ f150 1 f0"/>
                <a:gd name="f155" fmla="*/ f151 1 f0"/>
                <a:gd name="f156" fmla="*/ f152 1 f0"/>
                <a:gd name="f157" fmla="+- 0 0 f153"/>
                <a:gd name="f158" fmla="+- 0 0 f154"/>
                <a:gd name="f159" fmla="+- 0 0 f155"/>
                <a:gd name="f160" fmla="+- 0 0 f156"/>
                <a:gd name="f161" fmla="val f157"/>
                <a:gd name="f162" fmla="val f158"/>
                <a:gd name="f163" fmla="val f159"/>
                <a:gd name="f164" fmla="val f160"/>
                <a:gd name="f165" fmla="+- 0 0 f161"/>
                <a:gd name="f166" fmla="+- 0 0 f162"/>
                <a:gd name="f167" fmla="+- 0 0 f163"/>
                <a:gd name="f168" fmla="+- 0 0 f164"/>
                <a:gd name="f169" fmla="*/ f165 f0 1"/>
                <a:gd name="f170" fmla="*/ f166 f0 1"/>
                <a:gd name="f171" fmla="*/ f167 f0 1"/>
                <a:gd name="f172" fmla="*/ f168 f0 1"/>
                <a:gd name="f173" fmla="*/ f169 1 f8"/>
                <a:gd name="f174" fmla="*/ f170 1 f8"/>
                <a:gd name="f175" fmla="*/ f171 1 f8"/>
                <a:gd name="f176" fmla="*/ f172 1 f8"/>
                <a:gd name="f177" fmla="+- f173 0 f1"/>
                <a:gd name="f178" fmla="+- f174 0 f1"/>
                <a:gd name="f179" fmla="+- f175 0 f1"/>
                <a:gd name="f180" fmla="+- f176 0 f1"/>
                <a:gd name="f181" fmla="+- f177 f1 0"/>
                <a:gd name="f182" fmla="+- f178 f1 0"/>
                <a:gd name="f183" fmla="+- f179 f1 0"/>
                <a:gd name="f184" fmla="+- f180 f1 0"/>
                <a:gd name="f185" fmla="*/ f181 f8 1"/>
                <a:gd name="f186" fmla="*/ f182 f8 1"/>
                <a:gd name="f187" fmla="*/ f183 f8 1"/>
                <a:gd name="f188" fmla="*/ f184 f8 1"/>
                <a:gd name="f189" fmla="*/ f185 1 f0"/>
                <a:gd name="f190" fmla="*/ f186 1 f0"/>
                <a:gd name="f191" fmla="*/ f187 1 f0"/>
                <a:gd name="f192" fmla="*/ f188 1 f0"/>
                <a:gd name="f193" fmla="+- 0 0 f189"/>
                <a:gd name="f194" fmla="+- 0 0 f190"/>
                <a:gd name="f195" fmla="+- 0 0 f191"/>
                <a:gd name="f196" fmla="+- 0 0 f192"/>
                <a:gd name="f197" fmla="+- 0 0 f193"/>
                <a:gd name="f198" fmla="+- 0 0 f194"/>
                <a:gd name="f199" fmla="+- 0 0 f195"/>
                <a:gd name="f200" fmla="+- 0 0 f196"/>
                <a:gd name="f201" fmla="*/ f197 f0 1"/>
                <a:gd name="f202" fmla="*/ f198 f0 1"/>
                <a:gd name="f203" fmla="*/ f199 f0 1"/>
                <a:gd name="f204" fmla="*/ f200 f0 1"/>
                <a:gd name="f205" fmla="*/ f201 1 f8"/>
                <a:gd name="f206" fmla="*/ f202 1 f8"/>
                <a:gd name="f207" fmla="*/ f203 1 f8"/>
                <a:gd name="f208" fmla="*/ f204 1 f8"/>
                <a:gd name="f209" fmla="+- f205 0 f1"/>
                <a:gd name="f210" fmla="+- f206 0 f1"/>
                <a:gd name="f211" fmla="+- f207 0 f1"/>
                <a:gd name="f212" fmla="+- f208 0 f1"/>
                <a:gd name="f213" fmla="cos 1 f209"/>
                <a:gd name="f214" fmla="sin 1 f209"/>
                <a:gd name="f215" fmla="cos 1 f210"/>
                <a:gd name="f216" fmla="sin 1 f210"/>
                <a:gd name="f217" fmla="cos 1 f211"/>
                <a:gd name="f218" fmla="sin 1 f211"/>
                <a:gd name="f219" fmla="cos 1 f212"/>
                <a:gd name="f220" fmla="sin 1 f212"/>
                <a:gd name="f221" fmla="+- 0 0 f213"/>
                <a:gd name="f222" fmla="+- 0 0 f214"/>
                <a:gd name="f223" fmla="+- 0 0 f215"/>
                <a:gd name="f224" fmla="+- 0 0 f216"/>
                <a:gd name="f225" fmla="+- 0 0 f217"/>
                <a:gd name="f226" fmla="+- 0 0 f218"/>
                <a:gd name="f227" fmla="+- 0 0 f219"/>
                <a:gd name="f228" fmla="+- 0 0 f220"/>
                <a:gd name="f229" fmla="+- 0 0 f221"/>
                <a:gd name="f230" fmla="+- 0 0 f222"/>
                <a:gd name="f231" fmla="+- 0 0 f223"/>
                <a:gd name="f232" fmla="+- 0 0 f224"/>
                <a:gd name="f233" fmla="+- 0 0 f225"/>
                <a:gd name="f234" fmla="+- 0 0 f226"/>
                <a:gd name="f235" fmla="+- 0 0 f227"/>
                <a:gd name="f236" fmla="+- 0 0 f228"/>
                <a:gd name="f237" fmla="val f229"/>
                <a:gd name="f238" fmla="val f230"/>
                <a:gd name="f239" fmla="val f231"/>
                <a:gd name="f240" fmla="val f232"/>
                <a:gd name="f241" fmla="val f233"/>
                <a:gd name="f242" fmla="val f234"/>
                <a:gd name="f243" fmla="val f235"/>
                <a:gd name="f244" fmla="val f236"/>
                <a:gd name="f245" fmla="+- 0 0 f237"/>
                <a:gd name="f246" fmla="+- 0 0 f238"/>
                <a:gd name="f247" fmla="+- 0 0 f239"/>
                <a:gd name="f248" fmla="+- 0 0 f240"/>
                <a:gd name="f249" fmla="+- 0 0 f241"/>
                <a:gd name="f250" fmla="+- 0 0 f242"/>
                <a:gd name="f251" fmla="+- 0 0 f243"/>
                <a:gd name="f252" fmla="+- 0 0 f244"/>
                <a:gd name="f253" fmla="*/ f9 f245 1"/>
                <a:gd name="f254" fmla="*/ f9 f246 1"/>
                <a:gd name="f255" fmla="*/ f9 f247 1"/>
                <a:gd name="f256" fmla="*/ f9 f248 1"/>
                <a:gd name="f257" fmla="*/ f9 f249 1"/>
                <a:gd name="f258" fmla="*/ f9 f250 1"/>
                <a:gd name="f259" fmla="*/ f9 f251 1"/>
                <a:gd name="f260" fmla="*/ f9 f252 1"/>
                <a:gd name="f261" fmla="*/ f253 f63 1"/>
                <a:gd name="f262" fmla="*/ f254 f62 1"/>
                <a:gd name="f263" fmla="*/ f255 f63 1"/>
                <a:gd name="f264" fmla="*/ f256 f62 1"/>
                <a:gd name="f265" fmla="*/ f257 f89 1"/>
                <a:gd name="f266" fmla="*/ f258 f90 1"/>
                <a:gd name="f267" fmla="*/ f259 f89 1"/>
                <a:gd name="f268" fmla="*/ f260 f90 1"/>
                <a:gd name="f269" fmla="+- f72 f261 0"/>
                <a:gd name="f270" fmla="+- f71 f262 0"/>
                <a:gd name="f271" fmla="+- f72 f263 0"/>
                <a:gd name="f272" fmla="+- f71 f264 0"/>
                <a:gd name="f273" fmla="+- f72 f265 0"/>
                <a:gd name="f274" fmla="+- f71 f266 0"/>
                <a:gd name="f275" fmla="+- f72 f267 0"/>
                <a:gd name="f276" fmla="+- f71 f268 0"/>
                <a:gd name="f277" fmla="max f269 f273"/>
                <a:gd name="f278" fmla="max f271 f275"/>
                <a:gd name="f279" fmla="max f270 f274"/>
                <a:gd name="f280" fmla="max f272 f276"/>
                <a:gd name="f281" fmla="min f269 f273"/>
                <a:gd name="f282" fmla="min f271 f275"/>
                <a:gd name="f283" fmla="min f270 f274"/>
                <a:gd name="f284" fmla="min f272 f276"/>
                <a:gd name="f285" fmla="+- f269 f275 0"/>
                <a:gd name="f286" fmla="+- f270 f276 0"/>
                <a:gd name="f287" fmla="+- f271 f273 0"/>
                <a:gd name="f288" fmla="+- f272 f274 0"/>
                <a:gd name="f289" fmla="*/ f269 f41 1"/>
                <a:gd name="f290" fmla="*/ f270 f41 1"/>
                <a:gd name="f291" fmla="*/ f273 f41 1"/>
                <a:gd name="f292" fmla="*/ f274 f41 1"/>
                <a:gd name="f293" fmla="max f277 f278"/>
                <a:gd name="f294" fmla="max f279 f280"/>
                <a:gd name="f295" fmla="min f281 f282"/>
                <a:gd name="f296" fmla="min f283 f284"/>
                <a:gd name="f297" fmla="*/ f285 1 2"/>
                <a:gd name="f298" fmla="*/ f286 1 2"/>
                <a:gd name="f299" fmla="*/ f287 1 2"/>
                <a:gd name="f300" fmla="*/ f288 1 2"/>
                <a:gd name="f301" fmla="?: f81 f46 f293"/>
                <a:gd name="f302" fmla="?: f82 f47 f294"/>
                <a:gd name="f303" fmla="?: f83 f7 f295"/>
                <a:gd name="f304" fmla="?: f84 f7 f296"/>
                <a:gd name="f305" fmla="*/ f297 f41 1"/>
                <a:gd name="f306" fmla="*/ f298 f41 1"/>
                <a:gd name="f307" fmla="*/ f299 f41 1"/>
                <a:gd name="f308" fmla="*/ f300 f41 1"/>
                <a:gd name="f309" fmla="*/ f303 f41 1"/>
                <a:gd name="f310" fmla="*/ f304 f41 1"/>
                <a:gd name="f311" fmla="*/ f301 f41 1"/>
                <a:gd name="f312" fmla="*/ f302 f41 1"/>
              </a:gdLst>
              <a:ahLst/>
              <a:cxnLst>
                <a:cxn ang="3cd4">
                  <a:pos x="hc" y="t"/>
                </a:cxn>
                <a:cxn ang="0">
                  <a:pos x="r" y="vc"/>
                </a:cxn>
                <a:cxn ang="cd4">
                  <a:pos x="hc" y="b"/>
                </a:cxn>
                <a:cxn ang="cd2">
                  <a:pos x="l" y="vc"/>
                </a:cxn>
                <a:cxn ang="f38">
                  <a:pos x="f305" y="f306"/>
                </a:cxn>
                <a:cxn ang="f39">
                  <a:pos x="f307" y="f308"/>
                </a:cxn>
                <a:cxn ang="f40">
                  <a:pos x="f87" y="f88"/>
                </a:cxn>
              </a:cxnLst>
              <a:rect l="f309" t="f310" r="f311" b="f312"/>
              <a:pathLst>
                <a:path>
                  <a:moveTo>
                    <a:pt x="f289" y="f290"/>
                  </a:moveTo>
                  <a:arcTo wR="f77" hR="f78" stAng="f48" swAng="f74"/>
                  <a:lnTo>
                    <a:pt x="f291" y="f292"/>
                  </a:lnTo>
                  <a:arcTo wR="f95" hR="f96" stAng="f49" swAng="f80"/>
                  <a:close/>
                </a:path>
              </a:pathLst>
            </a:custGeom>
            <a:noFill/>
            <a:ln w="12701" cap="flat">
              <a:solidFill>
                <a:srgbClr val="344153"/>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5" name="Figura a mano libera: forma 4">
              <a:extLst>
                <a:ext uri="{FF2B5EF4-FFF2-40B4-BE49-F238E27FC236}">
                  <a16:creationId xmlns:a16="http://schemas.microsoft.com/office/drawing/2014/main" id="{F024A7E0-068C-E2D7-F610-ED0D446BB03C}"/>
                </a:ext>
              </a:extLst>
            </p:cNvPr>
            <p:cNvSpPr/>
            <p:nvPr/>
          </p:nvSpPr>
          <p:spPr>
            <a:xfrm>
              <a:off x="936290" y="2435696"/>
              <a:ext cx="10611767" cy="460574"/>
            </a:xfrm>
            <a:custGeom>
              <a:avLst/>
              <a:gdLst>
                <a:gd name="f0" fmla="val 10800000"/>
                <a:gd name="f1" fmla="val 5400000"/>
                <a:gd name="f2" fmla="val 180"/>
                <a:gd name="f3" fmla="val w"/>
                <a:gd name="f4" fmla="val h"/>
                <a:gd name="f5" fmla="val 0"/>
                <a:gd name="f6" fmla="val 10611772"/>
                <a:gd name="f7" fmla="val 460576"/>
                <a:gd name="f8" fmla="+- 0 0 -90"/>
                <a:gd name="f9" fmla="*/ f3 1 10611772"/>
                <a:gd name="f10" fmla="*/ f4 1 460576"/>
                <a:gd name="f11" fmla="+- f7 0 f5"/>
                <a:gd name="f12" fmla="+- f6 0 f5"/>
                <a:gd name="f13" fmla="*/ f8 f0 1"/>
                <a:gd name="f14" fmla="*/ f12 1 10611772"/>
                <a:gd name="f15" fmla="*/ f11 1 460576"/>
                <a:gd name="f16" fmla="*/ 0 f12 1"/>
                <a:gd name="f17" fmla="*/ 0 f11 1"/>
                <a:gd name="f18" fmla="*/ 10611772 f12 1"/>
                <a:gd name="f19" fmla="*/ 460576 f11 1"/>
                <a:gd name="f20" fmla="*/ f13 1 f2"/>
                <a:gd name="f21" fmla="*/ f16 1 10611772"/>
                <a:gd name="f22" fmla="*/ f17 1 460576"/>
                <a:gd name="f23" fmla="*/ f18 1 10611772"/>
                <a:gd name="f24" fmla="*/ f19 1 46057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0611772" h="460576">
                  <a:moveTo>
                    <a:pt x="f5" y="f5"/>
                  </a:moveTo>
                  <a:lnTo>
                    <a:pt x="f6" y="f5"/>
                  </a:lnTo>
                  <a:lnTo>
                    <a:pt x="f6" y="f7"/>
                  </a:lnTo>
                  <a:lnTo>
                    <a:pt x="f5" y="f7"/>
                  </a:lnTo>
                  <a:lnTo>
                    <a:pt x="f5" y="f5"/>
                  </a:lnTo>
                  <a:close/>
                </a:path>
              </a:pathLst>
            </a:custGeom>
            <a:gradFill>
              <a:gsLst>
                <a:gs pos="0">
                  <a:srgbClr val="FFFFFF"/>
                </a:gs>
                <a:gs pos="100000">
                  <a:srgbClr val="FFFFFF"/>
                </a:gs>
              </a:gsLst>
              <a:lin ang="5400000"/>
            </a:gradFill>
            <a:ln cap="flat">
              <a:noFill/>
              <a:prstDash val="solid"/>
            </a:ln>
            <a:effectLst>
              <a:outerShdw dist="19046" dir="5400000" algn="tl">
                <a:srgbClr val="000000">
                  <a:alpha val="63000"/>
                </a:srgbClr>
              </a:outerShdw>
            </a:effectLst>
          </p:spPr>
          <p:txBody>
            <a:bodyPr vert="horz" wrap="square" lIns="365586" tIns="50804" rIns="50804" bIns="50804"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0" i="0" u="none" strike="noStrike" kern="1200" cap="none" spc="0" baseline="0">
                  <a:solidFill>
                    <a:srgbClr val="44546A"/>
                  </a:solidFill>
                  <a:uFillTx/>
                  <a:latin typeface="Gill Sans MT" pitchFamily="34"/>
                </a:rPr>
                <a:t>L'ambiente di sviluppo integrato multipiattaforma </a:t>
              </a:r>
              <a:r>
                <a:rPr lang="it-IT" sz="2000" b="0" i="1" u="none" strike="noStrike" kern="1200" cap="none" spc="0" baseline="0">
                  <a:solidFill>
                    <a:srgbClr val="44546A"/>
                  </a:solidFill>
                  <a:uFillTx/>
                  <a:latin typeface="Gill Sans MT" pitchFamily="34"/>
                </a:rPr>
                <a:t>Eclipse,</a:t>
              </a:r>
              <a:r>
                <a:rPr lang="it-IT" sz="2000" b="0" i="0" u="none" strike="noStrike" kern="1200" cap="none" spc="0" baseline="0">
                  <a:solidFill>
                    <a:srgbClr val="44546A"/>
                  </a:solidFill>
                  <a:uFillTx/>
                  <a:latin typeface="Gill Sans MT" pitchFamily="34"/>
                </a:rPr>
                <a:t> per l'implementazione del codice Java.</a:t>
              </a:r>
            </a:p>
          </p:txBody>
        </p:sp>
        <p:sp>
          <p:nvSpPr>
            <p:cNvPr id="6" name="Figura a mano libera: forma 5">
              <a:extLst>
                <a:ext uri="{FF2B5EF4-FFF2-40B4-BE49-F238E27FC236}">
                  <a16:creationId xmlns:a16="http://schemas.microsoft.com/office/drawing/2014/main" id="{340C1CF3-BC8F-7F54-7495-7CAA31ED0658}"/>
                </a:ext>
              </a:extLst>
            </p:cNvPr>
            <p:cNvSpPr/>
            <p:nvPr/>
          </p:nvSpPr>
          <p:spPr>
            <a:xfrm>
              <a:off x="648428" y="2378116"/>
              <a:ext cx="575724" cy="5757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blipFill>
              <a:blip r:embed="rId2">
                <a:alphaModFix/>
              </a:blip>
              <a:stretch>
                <a:fillRect/>
              </a:stretch>
            </a:blipFill>
            <a:ln w="6345" cap="flat">
              <a:solidFill>
                <a:srgbClr val="44546A"/>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7" name="Figura a mano libera: forma 6">
              <a:extLst>
                <a:ext uri="{FF2B5EF4-FFF2-40B4-BE49-F238E27FC236}">
                  <a16:creationId xmlns:a16="http://schemas.microsoft.com/office/drawing/2014/main" id="{56ECB54B-99F4-B89A-C0EC-6E567BD7736E}"/>
                </a:ext>
              </a:extLst>
            </p:cNvPr>
            <p:cNvSpPr/>
            <p:nvPr/>
          </p:nvSpPr>
          <p:spPr>
            <a:xfrm>
              <a:off x="1315144" y="3126470"/>
              <a:ext cx="10232913" cy="460574"/>
            </a:xfrm>
            <a:custGeom>
              <a:avLst/>
              <a:gdLst>
                <a:gd name="f0" fmla="val 10800000"/>
                <a:gd name="f1" fmla="val 5400000"/>
                <a:gd name="f2" fmla="val 180"/>
                <a:gd name="f3" fmla="val w"/>
                <a:gd name="f4" fmla="val h"/>
                <a:gd name="f5" fmla="val 0"/>
                <a:gd name="f6" fmla="val 10232916"/>
                <a:gd name="f7" fmla="val 460576"/>
                <a:gd name="f8" fmla="+- 0 0 -90"/>
                <a:gd name="f9" fmla="*/ f3 1 10232916"/>
                <a:gd name="f10" fmla="*/ f4 1 460576"/>
                <a:gd name="f11" fmla="+- f7 0 f5"/>
                <a:gd name="f12" fmla="+- f6 0 f5"/>
                <a:gd name="f13" fmla="*/ f8 f0 1"/>
                <a:gd name="f14" fmla="*/ f12 1 10232916"/>
                <a:gd name="f15" fmla="*/ f11 1 460576"/>
                <a:gd name="f16" fmla="*/ 0 f12 1"/>
                <a:gd name="f17" fmla="*/ 0 f11 1"/>
                <a:gd name="f18" fmla="*/ 10232916 f12 1"/>
                <a:gd name="f19" fmla="*/ 460576 f11 1"/>
                <a:gd name="f20" fmla="*/ f13 1 f2"/>
                <a:gd name="f21" fmla="*/ f16 1 10232916"/>
                <a:gd name="f22" fmla="*/ f17 1 460576"/>
                <a:gd name="f23" fmla="*/ f18 1 10232916"/>
                <a:gd name="f24" fmla="*/ f19 1 46057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0232916" h="460576">
                  <a:moveTo>
                    <a:pt x="f5" y="f5"/>
                  </a:moveTo>
                  <a:lnTo>
                    <a:pt x="f6" y="f5"/>
                  </a:lnTo>
                  <a:lnTo>
                    <a:pt x="f6" y="f7"/>
                  </a:lnTo>
                  <a:lnTo>
                    <a:pt x="f5" y="f7"/>
                  </a:lnTo>
                  <a:lnTo>
                    <a:pt x="f5" y="f5"/>
                  </a:lnTo>
                  <a:close/>
                </a:path>
              </a:pathLst>
            </a:custGeom>
            <a:gradFill>
              <a:gsLst>
                <a:gs pos="0">
                  <a:srgbClr val="FFFFFF"/>
                </a:gs>
                <a:gs pos="100000">
                  <a:srgbClr val="FFFFFF"/>
                </a:gs>
              </a:gsLst>
              <a:lin ang="5400000"/>
            </a:gradFill>
            <a:ln cap="flat">
              <a:noFill/>
              <a:prstDash val="solid"/>
            </a:ln>
            <a:effectLst>
              <a:outerShdw dist="19046" dir="5400000" algn="tl">
                <a:srgbClr val="000000">
                  <a:alpha val="63000"/>
                </a:srgbClr>
              </a:outerShdw>
            </a:effectLst>
          </p:spPr>
          <p:txBody>
            <a:bodyPr vert="horz" wrap="square" lIns="365586" tIns="50804" rIns="50804" bIns="50804"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0" i="0" u="none" strike="noStrike" kern="1200" cap="none" spc="0" baseline="0">
                  <a:solidFill>
                    <a:srgbClr val="44546A"/>
                  </a:solidFill>
                  <a:uFillTx/>
                  <a:latin typeface="Gill Sans MT" pitchFamily="34"/>
                </a:rPr>
                <a:t>L’ambiente di sviluppo integrato </a:t>
              </a:r>
              <a:r>
                <a:rPr lang="it-IT" sz="2000" b="0" i="1" u="none" strike="noStrike" kern="1200" cap="none" spc="0" baseline="0">
                  <a:solidFill>
                    <a:srgbClr val="44546A"/>
                  </a:solidFill>
                  <a:uFillTx/>
                  <a:latin typeface="Gill Sans MT" pitchFamily="34"/>
                </a:rPr>
                <a:t>Android Studio</a:t>
              </a:r>
              <a:r>
                <a:rPr lang="it-IT" sz="2000" b="0" i="0" u="none" strike="noStrike" kern="1200" cap="none" spc="0" baseline="0">
                  <a:solidFill>
                    <a:srgbClr val="44546A"/>
                  </a:solidFill>
                  <a:uFillTx/>
                  <a:latin typeface="Gill Sans MT" pitchFamily="34"/>
                </a:rPr>
                <a:t> per applicazioni Android.</a:t>
              </a:r>
            </a:p>
          </p:txBody>
        </p:sp>
        <p:sp>
          <p:nvSpPr>
            <p:cNvPr id="8" name="Figura a mano libera: forma 7">
              <a:extLst>
                <a:ext uri="{FF2B5EF4-FFF2-40B4-BE49-F238E27FC236}">
                  <a16:creationId xmlns:a16="http://schemas.microsoft.com/office/drawing/2014/main" id="{1941FB1C-DB76-76AE-25BC-4C0E9135E3C7}"/>
                </a:ext>
              </a:extLst>
            </p:cNvPr>
            <p:cNvSpPr/>
            <p:nvPr/>
          </p:nvSpPr>
          <p:spPr>
            <a:xfrm>
              <a:off x="1027282" y="3068900"/>
              <a:ext cx="575724" cy="5757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blipFill>
              <a:blip r:embed="rId3">
                <a:alphaModFix/>
              </a:blip>
              <a:stretch>
                <a:fillRect/>
              </a:stretch>
            </a:blipFill>
            <a:ln w="6345" cap="flat">
              <a:solidFill>
                <a:srgbClr val="44546A"/>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9" name="Figura a mano libera: forma 8">
              <a:extLst>
                <a:ext uri="{FF2B5EF4-FFF2-40B4-BE49-F238E27FC236}">
                  <a16:creationId xmlns:a16="http://schemas.microsoft.com/office/drawing/2014/main" id="{B6D6108F-77D2-C49B-BD4B-539A515B913F}"/>
                </a:ext>
              </a:extLst>
            </p:cNvPr>
            <p:cNvSpPr/>
            <p:nvPr/>
          </p:nvSpPr>
          <p:spPr>
            <a:xfrm>
              <a:off x="1488387" y="3817245"/>
              <a:ext cx="10059671" cy="460574"/>
            </a:xfrm>
            <a:custGeom>
              <a:avLst/>
              <a:gdLst>
                <a:gd name="f0" fmla="val 10800000"/>
                <a:gd name="f1" fmla="val 5400000"/>
                <a:gd name="f2" fmla="val 180"/>
                <a:gd name="f3" fmla="val w"/>
                <a:gd name="f4" fmla="val h"/>
                <a:gd name="f5" fmla="val 0"/>
                <a:gd name="f6" fmla="val 10059675"/>
                <a:gd name="f7" fmla="val 460576"/>
                <a:gd name="f8" fmla="+- 0 0 -90"/>
                <a:gd name="f9" fmla="*/ f3 1 10059675"/>
                <a:gd name="f10" fmla="*/ f4 1 460576"/>
                <a:gd name="f11" fmla="+- f7 0 f5"/>
                <a:gd name="f12" fmla="+- f6 0 f5"/>
                <a:gd name="f13" fmla="*/ f8 f0 1"/>
                <a:gd name="f14" fmla="*/ f12 1 10059675"/>
                <a:gd name="f15" fmla="*/ f11 1 460576"/>
                <a:gd name="f16" fmla="*/ 0 f12 1"/>
                <a:gd name="f17" fmla="*/ 0 f11 1"/>
                <a:gd name="f18" fmla="*/ 10059675 f12 1"/>
                <a:gd name="f19" fmla="*/ 460576 f11 1"/>
                <a:gd name="f20" fmla="*/ f13 1 f2"/>
                <a:gd name="f21" fmla="*/ f16 1 10059675"/>
                <a:gd name="f22" fmla="*/ f17 1 460576"/>
                <a:gd name="f23" fmla="*/ f18 1 10059675"/>
                <a:gd name="f24" fmla="*/ f19 1 46057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0059675" h="460576">
                  <a:moveTo>
                    <a:pt x="f5" y="f5"/>
                  </a:moveTo>
                  <a:lnTo>
                    <a:pt x="f6" y="f5"/>
                  </a:lnTo>
                  <a:lnTo>
                    <a:pt x="f6" y="f7"/>
                  </a:lnTo>
                  <a:lnTo>
                    <a:pt x="f5" y="f7"/>
                  </a:lnTo>
                  <a:lnTo>
                    <a:pt x="f5" y="f5"/>
                  </a:lnTo>
                  <a:close/>
                </a:path>
              </a:pathLst>
            </a:custGeom>
            <a:gradFill>
              <a:gsLst>
                <a:gs pos="0">
                  <a:srgbClr val="FFFFFF"/>
                </a:gs>
                <a:gs pos="100000">
                  <a:srgbClr val="FFFFFF"/>
                </a:gs>
              </a:gsLst>
              <a:lin ang="5400000"/>
            </a:gradFill>
            <a:ln cap="flat">
              <a:noFill/>
              <a:prstDash val="solid"/>
            </a:ln>
            <a:effectLst>
              <a:outerShdw dist="19046" dir="5400000" algn="tl">
                <a:srgbClr val="000000">
                  <a:alpha val="63000"/>
                </a:srgbClr>
              </a:outerShdw>
            </a:effectLst>
          </p:spPr>
          <p:txBody>
            <a:bodyPr vert="horz" wrap="square" lIns="365586" tIns="50804" rIns="50804" bIns="50804"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0" i="0" u="none" strike="noStrike" kern="1200" cap="none" spc="0" baseline="0">
                  <a:solidFill>
                    <a:srgbClr val="44546A"/>
                  </a:solidFill>
                  <a:uFillTx/>
                  <a:latin typeface="Gill Sans MT" pitchFamily="34"/>
                </a:rPr>
                <a:t>Il sistema di controllo di versione distribuito </a:t>
              </a:r>
              <a:r>
                <a:rPr lang="it-IT" sz="2000" b="0" i="1" u="none" strike="noStrike" kern="1200" cap="none" spc="0" baseline="0">
                  <a:solidFill>
                    <a:srgbClr val="44546A"/>
                  </a:solidFill>
                  <a:uFillTx/>
                  <a:latin typeface="Gill Sans MT" pitchFamily="34"/>
                </a:rPr>
                <a:t>Git.</a:t>
              </a:r>
              <a:endParaRPr lang="it-IT" sz="2000" b="0" i="0" u="none" strike="noStrike" kern="1200" cap="none" spc="0" baseline="0">
                <a:solidFill>
                  <a:srgbClr val="44546A"/>
                </a:solidFill>
                <a:uFillTx/>
                <a:latin typeface="Gill Sans MT" pitchFamily="34"/>
              </a:endParaRPr>
            </a:p>
          </p:txBody>
        </p:sp>
        <p:sp>
          <p:nvSpPr>
            <p:cNvPr id="10" name="Figura a mano libera: forma 9">
              <a:extLst>
                <a:ext uri="{FF2B5EF4-FFF2-40B4-BE49-F238E27FC236}">
                  <a16:creationId xmlns:a16="http://schemas.microsoft.com/office/drawing/2014/main" id="{B532596C-E69D-1034-4B2D-62EB9E8D8420}"/>
                </a:ext>
              </a:extLst>
            </p:cNvPr>
            <p:cNvSpPr/>
            <p:nvPr/>
          </p:nvSpPr>
          <p:spPr>
            <a:xfrm>
              <a:off x="1200524" y="3759674"/>
              <a:ext cx="575724" cy="5757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blipFill>
              <a:blip r:embed="rId4">
                <a:alphaModFix/>
              </a:blip>
              <a:stretch>
                <a:fillRect/>
              </a:stretch>
            </a:blipFill>
            <a:ln w="6345" cap="flat">
              <a:solidFill>
                <a:srgbClr val="44546A"/>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11" name="Figura a mano libera: forma 10">
              <a:extLst>
                <a:ext uri="{FF2B5EF4-FFF2-40B4-BE49-F238E27FC236}">
                  <a16:creationId xmlns:a16="http://schemas.microsoft.com/office/drawing/2014/main" id="{223BD9D2-4B1B-ECB8-3E5B-4C05E1F32DE3}"/>
                </a:ext>
              </a:extLst>
            </p:cNvPr>
            <p:cNvSpPr/>
            <p:nvPr/>
          </p:nvSpPr>
          <p:spPr>
            <a:xfrm>
              <a:off x="1488387" y="4507589"/>
              <a:ext cx="10059671" cy="460574"/>
            </a:xfrm>
            <a:custGeom>
              <a:avLst/>
              <a:gdLst>
                <a:gd name="f0" fmla="val 10800000"/>
                <a:gd name="f1" fmla="val 5400000"/>
                <a:gd name="f2" fmla="val 180"/>
                <a:gd name="f3" fmla="val w"/>
                <a:gd name="f4" fmla="val h"/>
                <a:gd name="f5" fmla="val 0"/>
                <a:gd name="f6" fmla="val 10059675"/>
                <a:gd name="f7" fmla="val 460576"/>
                <a:gd name="f8" fmla="+- 0 0 -90"/>
                <a:gd name="f9" fmla="*/ f3 1 10059675"/>
                <a:gd name="f10" fmla="*/ f4 1 460576"/>
                <a:gd name="f11" fmla="+- f7 0 f5"/>
                <a:gd name="f12" fmla="+- f6 0 f5"/>
                <a:gd name="f13" fmla="*/ f8 f0 1"/>
                <a:gd name="f14" fmla="*/ f12 1 10059675"/>
                <a:gd name="f15" fmla="*/ f11 1 460576"/>
                <a:gd name="f16" fmla="*/ 0 f12 1"/>
                <a:gd name="f17" fmla="*/ 0 f11 1"/>
                <a:gd name="f18" fmla="*/ 10059675 f12 1"/>
                <a:gd name="f19" fmla="*/ 460576 f11 1"/>
                <a:gd name="f20" fmla="*/ f13 1 f2"/>
                <a:gd name="f21" fmla="*/ f16 1 10059675"/>
                <a:gd name="f22" fmla="*/ f17 1 460576"/>
                <a:gd name="f23" fmla="*/ f18 1 10059675"/>
                <a:gd name="f24" fmla="*/ f19 1 46057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0059675" h="460576">
                  <a:moveTo>
                    <a:pt x="f5" y="f5"/>
                  </a:moveTo>
                  <a:lnTo>
                    <a:pt x="f6" y="f5"/>
                  </a:lnTo>
                  <a:lnTo>
                    <a:pt x="f6" y="f7"/>
                  </a:lnTo>
                  <a:lnTo>
                    <a:pt x="f5" y="f7"/>
                  </a:lnTo>
                  <a:lnTo>
                    <a:pt x="f5" y="f5"/>
                  </a:lnTo>
                  <a:close/>
                </a:path>
              </a:pathLst>
            </a:custGeom>
            <a:gradFill>
              <a:gsLst>
                <a:gs pos="0">
                  <a:srgbClr val="FFFFFF"/>
                </a:gs>
                <a:gs pos="100000">
                  <a:srgbClr val="FFFFFF"/>
                </a:gs>
              </a:gsLst>
              <a:lin ang="5400000"/>
            </a:gradFill>
            <a:ln cap="flat">
              <a:noFill/>
              <a:prstDash val="solid"/>
            </a:ln>
            <a:effectLst>
              <a:outerShdw dist="19046" dir="5400000" algn="tl">
                <a:srgbClr val="000000">
                  <a:alpha val="63000"/>
                </a:srgbClr>
              </a:outerShdw>
            </a:effectLst>
          </p:spPr>
          <p:txBody>
            <a:bodyPr vert="horz" wrap="square" lIns="365586" tIns="50804" rIns="50804" bIns="50804"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0" i="0" u="none" strike="noStrike" kern="1200" cap="none" spc="0" baseline="0">
                  <a:solidFill>
                    <a:srgbClr val="44546A"/>
                  </a:solidFill>
                  <a:uFillTx/>
                  <a:latin typeface="Gill Sans MT" pitchFamily="34"/>
                </a:rPr>
                <a:t>Il tool di modellazione </a:t>
              </a:r>
              <a:r>
                <a:rPr lang="it-IT" sz="2000" b="0" i="1" u="none" strike="noStrike" kern="1200" cap="none" spc="0" baseline="0">
                  <a:solidFill>
                    <a:srgbClr val="44546A"/>
                  </a:solidFill>
                  <a:uFillTx/>
                  <a:latin typeface="Gill Sans MT" pitchFamily="34"/>
                </a:rPr>
                <a:t>UMLet</a:t>
              </a:r>
              <a:r>
                <a:rPr lang="it-IT" sz="2000" b="0" i="0" u="none" strike="noStrike" kern="1200" cap="none" spc="0" baseline="0">
                  <a:solidFill>
                    <a:srgbClr val="44546A"/>
                  </a:solidFill>
                  <a:uFillTx/>
                  <a:latin typeface="Gill Sans MT" pitchFamily="34"/>
                </a:rPr>
                <a:t>, per creare i diagrammi UML rappresentativi delle classi.</a:t>
              </a:r>
            </a:p>
          </p:txBody>
        </p:sp>
        <p:sp>
          <p:nvSpPr>
            <p:cNvPr id="12" name="Figura a mano libera: forma 11">
              <a:extLst>
                <a:ext uri="{FF2B5EF4-FFF2-40B4-BE49-F238E27FC236}">
                  <a16:creationId xmlns:a16="http://schemas.microsoft.com/office/drawing/2014/main" id="{5B4272EE-C499-32FF-F07F-2B2957F8A4C4}"/>
                </a:ext>
              </a:extLst>
            </p:cNvPr>
            <p:cNvSpPr/>
            <p:nvPr/>
          </p:nvSpPr>
          <p:spPr>
            <a:xfrm>
              <a:off x="1200524" y="4450019"/>
              <a:ext cx="575724" cy="5757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blipFill>
              <a:blip r:embed="rId5">
                <a:alphaModFix/>
              </a:blip>
              <a:stretch>
                <a:fillRect/>
              </a:stretch>
            </a:blipFill>
            <a:ln w="6345" cap="flat">
              <a:solidFill>
                <a:srgbClr val="44546A"/>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13" name="Figura a mano libera: forma 12">
              <a:extLst>
                <a:ext uri="{FF2B5EF4-FFF2-40B4-BE49-F238E27FC236}">
                  <a16:creationId xmlns:a16="http://schemas.microsoft.com/office/drawing/2014/main" id="{79678CC0-3E69-A94F-A80A-3C031306E15F}"/>
                </a:ext>
              </a:extLst>
            </p:cNvPr>
            <p:cNvSpPr/>
            <p:nvPr/>
          </p:nvSpPr>
          <p:spPr>
            <a:xfrm>
              <a:off x="1315144" y="5198364"/>
              <a:ext cx="10232913" cy="460574"/>
            </a:xfrm>
            <a:custGeom>
              <a:avLst/>
              <a:gdLst>
                <a:gd name="f0" fmla="val 10800000"/>
                <a:gd name="f1" fmla="val 5400000"/>
                <a:gd name="f2" fmla="val 180"/>
                <a:gd name="f3" fmla="val w"/>
                <a:gd name="f4" fmla="val h"/>
                <a:gd name="f5" fmla="val 0"/>
                <a:gd name="f6" fmla="val 10232916"/>
                <a:gd name="f7" fmla="val 460576"/>
                <a:gd name="f8" fmla="+- 0 0 -90"/>
                <a:gd name="f9" fmla="*/ f3 1 10232916"/>
                <a:gd name="f10" fmla="*/ f4 1 460576"/>
                <a:gd name="f11" fmla="+- f7 0 f5"/>
                <a:gd name="f12" fmla="+- f6 0 f5"/>
                <a:gd name="f13" fmla="*/ f8 f0 1"/>
                <a:gd name="f14" fmla="*/ f12 1 10232916"/>
                <a:gd name="f15" fmla="*/ f11 1 460576"/>
                <a:gd name="f16" fmla="*/ 0 f12 1"/>
                <a:gd name="f17" fmla="*/ 0 f11 1"/>
                <a:gd name="f18" fmla="*/ 10232916 f12 1"/>
                <a:gd name="f19" fmla="*/ 460576 f11 1"/>
                <a:gd name="f20" fmla="*/ f13 1 f2"/>
                <a:gd name="f21" fmla="*/ f16 1 10232916"/>
                <a:gd name="f22" fmla="*/ f17 1 460576"/>
                <a:gd name="f23" fmla="*/ f18 1 10232916"/>
                <a:gd name="f24" fmla="*/ f19 1 46057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0232916" h="460576">
                  <a:moveTo>
                    <a:pt x="f5" y="f5"/>
                  </a:moveTo>
                  <a:lnTo>
                    <a:pt x="f6" y="f5"/>
                  </a:lnTo>
                  <a:lnTo>
                    <a:pt x="f6" y="f7"/>
                  </a:lnTo>
                  <a:lnTo>
                    <a:pt x="f5" y="f7"/>
                  </a:lnTo>
                  <a:lnTo>
                    <a:pt x="f5" y="f5"/>
                  </a:lnTo>
                  <a:close/>
                </a:path>
              </a:pathLst>
            </a:custGeom>
            <a:gradFill>
              <a:gsLst>
                <a:gs pos="0">
                  <a:srgbClr val="FFFFFF"/>
                </a:gs>
                <a:gs pos="100000">
                  <a:srgbClr val="FFFFFF"/>
                </a:gs>
              </a:gsLst>
              <a:lin ang="5400000"/>
            </a:gradFill>
            <a:ln cap="flat">
              <a:noFill/>
              <a:prstDash val="solid"/>
            </a:ln>
            <a:effectLst>
              <a:outerShdw dist="19046" dir="5400000" algn="tl">
                <a:srgbClr val="000000">
                  <a:alpha val="63000"/>
                </a:srgbClr>
              </a:outerShdw>
            </a:effectLst>
          </p:spPr>
          <p:txBody>
            <a:bodyPr vert="horz" wrap="square" lIns="365586" tIns="50804" rIns="50804" bIns="50804"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0" i="0" u="none" strike="noStrike" kern="1200" cap="none" spc="0" baseline="0">
                  <a:solidFill>
                    <a:srgbClr val="44546A"/>
                  </a:solidFill>
                  <a:uFillTx/>
                  <a:latin typeface="Gill Sans MT" pitchFamily="34"/>
                </a:rPr>
                <a:t>Il linguaggio di programmazione Java, con il software di sviluppo </a:t>
              </a:r>
              <a:r>
                <a:rPr lang="it-IT" sz="2000" b="0" i="1" u="none" strike="noStrike" kern="1200" cap="none" spc="0" baseline="0">
                  <a:solidFill>
                    <a:srgbClr val="44546A"/>
                  </a:solidFill>
                  <a:uFillTx/>
                  <a:latin typeface="Gill Sans MT" pitchFamily="34"/>
                </a:rPr>
                <a:t>Java Development Kit </a:t>
              </a:r>
              <a:r>
                <a:rPr lang="it-IT" sz="2000" b="0" i="0" u="none" strike="noStrike" kern="1200" cap="none" spc="0" baseline="0">
                  <a:solidFill>
                    <a:srgbClr val="44546A"/>
                  </a:solidFill>
                  <a:uFillTx/>
                  <a:latin typeface="Gill Sans MT" pitchFamily="34"/>
                </a:rPr>
                <a:t>(Java 8). </a:t>
              </a:r>
            </a:p>
          </p:txBody>
        </p:sp>
        <p:sp>
          <p:nvSpPr>
            <p:cNvPr id="14" name="Figura a mano libera: forma 13">
              <a:extLst>
                <a:ext uri="{FF2B5EF4-FFF2-40B4-BE49-F238E27FC236}">
                  <a16:creationId xmlns:a16="http://schemas.microsoft.com/office/drawing/2014/main" id="{591483A3-200C-C424-B961-43B1812D1E35}"/>
                </a:ext>
              </a:extLst>
            </p:cNvPr>
            <p:cNvSpPr/>
            <p:nvPr/>
          </p:nvSpPr>
          <p:spPr>
            <a:xfrm>
              <a:off x="1027282" y="5140793"/>
              <a:ext cx="575724" cy="5757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blipFill>
              <a:blip r:embed="rId6">
                <a:alphaModFix/>
              </a:blip>
              <a:stretch>
                <a:fillRect/>
              </a:stretch>
            </a:blipFill>
            <a:ln w="6345" cap="flat">
              <a:solidFill>
                <a:srgbClr val="44546A"/>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15" name="Figura a mano libera: forma 14">
              <a:extLst>
                <a:ext uri="{FF2B5EF4-FFF2-40B4-BE49-F238E27FC236}">
                  <a16:creationId xmlns:a16="http://schemas.microsoft.com/office/drawing/2014/main" id="{B66132D1-49E4-98DC-DB33-90AF988941EA}"/>
                </a:ext>
              </a:extLst>
            </p:cNvPr>
            <p:cNvSpPr/>
            <p:nvPr/>
          </p:nvSpPr>
          <p:spPr>
            <a:xfrm>
              <a:off x="936290" y="5889138"/>
              <a:ext cx="10611767" cy="460574"/>
            </a:xfrm>
            <a:custGeom>
              <a:avLst/>
              <a:gdLst>
                <a:gd name="f0" fmla="val 10800000"/>
                <a:gd name="f1" fmla="val 5400000"/>
                <a:gd name="f2" fmla="val 180"/>
                <a:gd name="f3" fmla="val w"/>
                <a:gd name="f4" fmla="val h"/>
                <a:gd name="f5" fmla="val 0"/>
                <a:gd name="f6" fmla="val 10611772"/>
                <a:gd name="f7" fmla="val 460576"/>
                <a:gd name="f8" fmla="+- 0 0 -90"/>
                <a:gd name="f9" fmla="*/ f3 1 10611772"/>
                <a:gd name="f10" fmla="*/ f4 1 460576"/>
                <a:gd name="f11" fmla="+- f7 0 f5"/>
                <a:gd name="f12" fmla="+- f6 0 f5"/>
                <a:gd name="f13" fmla="*/ f8 f0 1"/>
                <a:gd name="f14" fmla="*/ f12 1 10611772"/>
                <a:gd name="f15" fmla="*/ f11 1 460576"/>
                <a:gd name="f16" fmla="*/ 0 f12 1"/>
                <a:gd name="f17" fmla="*/ 0 f11 1"/>
                <a:gd name="f18" fmla="*/ 10611772 f12 1"/>
                <a:gd name="f19" fmla="*/ 460576 f11 1"/>
                <a:gd name="f20" fmla="*/ f13 1 f2"/>
                <a:gd name="f21" fmla="*/ f16 1 10611772"/>
                <a:gd name="f22" fmla="*/ f17 1 460576"/>
                <a:gd name="f23" fmla="*/ f18 1 10611772"/>
                <a:gd name="f24" fmla="*/ f19 1 46057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0611772" h="460576">
                  <a:moveTo>
                    <a:pt x="f5" y="f5"/>
                  </a:moveTo>
                  <a:lnTo>
                    <a:pt x="f6" y="f5"/>
                  </a:lnTo>
                  <a:lnTo>
                    <a:pt x="f6" y="f7"/>
                  </a:lnTo>
                  <a:lnTo>
                    <a:pt x="f5" y="f7"/>
                  </a:lnTo>
                  <a:lnTo>
                    <a:pt x="f5" y="f5"/>
                  </a:lnTo>
                  <a:close/>
                </a:path>
              </a:pathLst>
            </a:custGeom>
            <a:gradFill>
              <a:gsLst>
                <a:gs pos="0">
                  <a:srgbClr val="FFFFFF"/>
                </a:gs>
                <a:gs pos="100000">
                  <a:srgbClr val="FFFFFF"/>
                </a:gs>
              </a:gsLst>
              <a:lin ang="5400000"/>
            </a:gradFill>
            <a:ln cap="flat">
              <a:noFill/>
              <a:prstDash val="solid"/>
            </a:ln>
            <a:effectLst>
              <a:outerShdw dist="19046" dir="5400000" algn="tl">
                <a:srgbClr val="000000">
                  <a:alpha val="63000"/>
                </a:srgbClr>
              </a:outerShdw>
            </a:effectLst>
          </p:spPr>
          <p:txBody>
            <a:bodyPr vert="horz" wrap="square" lIns="365586" tIns="50804" rIns="50804" bIns="50804"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0" i="0" u="none" strike="noStrike" kern="1200" cap="none" spc="0" baseline="0">
                  <a:solidFill>
                    <a:srgbClr val="44546A"/>
                  </a:solidFill>
                  <a:uFillTx/>
                  <a:latin typeface="Gill Sans MT" pitchFamily="34"/>
                </a:rPr>
                <a:t>Il kit di sviluppo </a:t>
              </a:r>
              <a:r>
                <a:rPr lang="it-IT" sz="2000" b="0" i="1" u="none" strike="noStrike" kern="1200" cap="none" spc="0" baseline="0">
                  <a:solidFill>
                    <a:srgbClr val="44546A"/>
                  </a:solidFill>
                  <a:uFillTx/>
                  <a:latin typeface="Gill Sans MT" pitchFamily="34"/>
                </a:rPr>
                <a:t>SDK</a:t>
              </a:r>
              <a:r>
                <a:rPr lang="it-IT" sz="2000" b="0" i="0" u="none" strike="noStrike" kern="1200" cap="none" spc="0" baseline="0">
                  <a:solidFill>
                    <a:srgbClr val="44546A"/>
                  </a:solidFill>
                  <a:uFillTx/>
                  <a:latin typeface="Gill Sans MT" pitchFamily="34"/>
                </a:rPr>
                <a:t>  per la piattaforma Android (Android API 32).</a:t>
              </a:r>
            </a:p>
          </p:txBody>
        </p:sp>
        <p:sp>
          <p:nvSpPr>
            <p:cNvPr id="16" name="Figura a mano libera: forma 15">
              <a:extLst>
                <a:ext uri="{FF2B5EF4-FFF2-40B4-BE49-F238E27FC236}">
                  <a16:creationId xmlns:a16="http://schemas.microsoft.com/office/drawing/2014/main" id="{F30D0D8F-44D6-4E46-2A64-8D10708929F3}"/>
                </a:ext>
              </a:extLst>
            </p:cNvPr>
            <p:cNvSpPr/>
            <p:nvPr/>
          </p:nvSpPr>
          <p:spPr>
            <a:xfrm>
              <a:off x="648428" y="5831567"/>
              <a:ext cx="575724" cy="5757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blipFill>
              <a:blip r:embed="rId7">
                <a:alphaModFix/>
              </a:blip>
              <a:stretch>
                <a:fillRect/>
              </a:stretch>
            </a:blipFill>
            <a:ln w="6345" cap="flat">
              <a:solidFill>
                <a:srgbClr val="44546A"/>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70">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9D0AED-EBB4-E1FC-71DD-2E1B680CED26}"/>
              </a:ext>
            </a:extLst>
          </p:cNvPr>
          <p:cNvSpPr txBox="1">
            <a:spLocks noGrp="1"/>
          </p:cNvSpPr>
          <p:nvPr>
            <p:ph type="title"/>
          </p:nvPr>
        </p:nvSpPr>
        <p:spPr/>
        <p:txBody>
          <a:bodyPr/>
          <a:lstStyle/>
          <a:p>
            <a:pPr lvl="0"/>
            <a:r>
              <a:rPr lang="it-IT"/>
              <a:t>contatti</a:t>
            </a:r>
          </a:p>
        </p:txBody>
      </p:sp>
      <p:sp>
        <p:nvSpPr>
          <p:cNvPr id="3" name="Segnaposto testo 2">
            <a:extLst>
              <a:ext uri="{FF2B5EF4-FFF2-40B4-BE49-F238E27FC236}">
                <a16:creationId xmlns:a16="http://schemas.microsoft.com/office/drawing/2014/main" id="{12D470CB-B6F6-CDAD-03DB-132CD2EB97BA}"/>
              </a:ext>
            </a:extLst>
          </p:cNvPr>
          <p:cNvSpPr txBox="1">
            <a:spLocks noGrp="1"/>
          </p:cNvSpPr>
          <p:nvPr>
            <p:ph type="body" idx="1"/>
          </p:nvPr>
        </p:nvSpPr>
        <p:spPr/>
        <p:txBody>
          <a:bodyPr/>
          <a:lstStyle/>
          <a:p>
            <a:pPr lvl="0"/>
            <a:r>
              <a:rPr lang="it-IT"/>
              <a:t>Ivonne rizzuto</a:t>
            </a:r>
          </a:p>
        </p:txBody>
      </p:sp>
      <p:pic>
        <p:nvPicPr>
          <p:cNvPr id="4" name="Immagine 8">
            <a:extLst>
              <a:ext uri="{FF2B5EF4-FFF2-40B4-BE49-F238E27FC236}">
                <a16:creationId xmlns:a16="http://schemas.microsoft.com/office/drawing/2014/main" id="{B2331923-2715-43C9-2FCC-1497032E6C76}"/>
              </a:ext>
            </a:extLst>
          </p:cNvPr>
          <p:cNvPicPr>
            <a:picLocks noChangeAspect="1"/>
          </p:cNvPicPr>
          <p:nvPr/>
        </p:nvPicPr>
        <p:blipFill>
          <a:blip r:embed="rId2"/>
          <a:stretch>
            <a:fillRect/>
          </a:stretch>
        </p:blipFill>
        <p:spPr>
          <a:xfrm>
            <a:off x="5874261" y="2390689"/>
            <a:ext cx="1004322" cy="1004322"/>
          </a:xfrm>
          <a:prstGeom prst="rect">
            <a:avLst/>
          </a:prstGeom>
          <a:noFill/>
          <a:ln cap="flat">
            <a:noFill/>
          </a:ln>
        </p:spPr>
      </p:pic>
      <p:sp>
        <p:nvSpPr>
          <p:cNvPr id="5" name="CasellaDiTesto 9">
            <a:extLst>
              <a:ext uri="{FF2B5EF4-FFF2-40B4-BE49-F238E27FC236}">
                <a16:creationId xmlns:a16="http://schemas.microsoft.com/office/drawing/2014/main" id="{3673D33D-FEDD-86E0-D02D-58AF5C0D00F2}"/>
              </a:ext>
            </a:extLst>
          </p:cNvPr>
          <p:cNvSpPr txBox="1"/>
          <p:nvPr/>
        </p:nvSpPr>
        <p:spPr>
          <a:xfrm>
            <a:off x="6912205" y="2647069"/>
            <a:ext cx="2375647"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800" b="1" i="0" u="none" strike="noStrike" kern="1200" cap="none" spc="0" baseline="0">
                <a:solidFill>
                  <a:srgbClr val="000000"/>
                </a:solidFill>
                <a:uFillTx/>
                <a:latin typeface="Calibri"/>
              </a:rPr>
              <a:t>Github</a:t>
            </a:r>
            <a:r>
              <a:rPr lang="it-IT" sz="1800" b="0" i="0" u="none" strike="noStrike" kern="1200" cap="none" spc="0" baseline="0">
                <a:solidFill>
                  <a:srgbClr val="000000"/>
                </a:solidFill>
                <a:uFillTx/>
                <a:latin typeface="Calibri"/>
              </a:rPr>
              <a:t>: ivochan</a:t>
            </a:r>
          </a:p>
        </p:txBody>
      </p:sp>
      <p:pic>
        <p:nvPicPr>
          <p:cNvPr id="6" name="Immagine 11">
            <a:extLst>
              <a:ext uri="{FF2B5EF4-FFF2-40B4-BE49-F238E27FC236}">
                <a16:creationId xmlns:a16="http://schemas.microsoft.com/office/drawing/2014/main" id="{E8C8305D-D6E1-512D-6A75-24115BA0537B}"/>
              </a:ext>
            </a:extLst>
          </p:cNvPr>
          <p:cNvPicPr>
            <a:picLocks noChangeAspect="1"/>
          </p:cNvPicPr>
          <p:nvPr/>
        </p:nvPicPr>
        <p:blipFill>
          <a:blip r:embed="rId3"/>
          <a:stretch>
            <a:fillRect/>
          </a:stretch>
        </p:blipFill>
        <p:spPr>
          <a:xfrm>
            <a:off x="5840647" y="1083088"/>
            <a:ext cx="1071557" cy="1071557"/>
          </a:xfrm>
          <a:prstGeom prst="rect">
            <a:avLst/>
          </a:prstGeom>
          <a:noFill/>
          <a:ln cap="flat">
            <a:noFill/>
          </a:ln>
        </p:spPr>
      </p:pic>
      <p:sp>
        <p:nvSpPr>
          <p:cNvPr id="7" name="CasellaDiTesto 12">
            <a:extLst>
              <a:ext uri="{FF2B5EF4-FFF2-40B4-BE49-F238E27FC236}">
                <a16:creationId xmlns:a16="http://schemas.microsoft.com/office/drawing/2014/main" id="{040D7962-790D-63ED-F8D3-9F726C1730D6}"/>
              </a:ext>
            </a:extLst>
          </p:cNvPr>
          <p:cNvSpPr txBox="1"/>
          <p:nvPr/>
        </p:nvSpPr>
        <p:spPr>
          <a:xfrm>
            <a:off x="6912214" y="1416131"/>
            <a:ext cx="3785213"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800" b="1" i="0" u="none" strike="noStrike" kern="1200" cap="none" spc="0" baseline="0">
                <a:solidFill>
                  <a:srgbClr val="000000"/>
                </a:solidFill>
                <a:uFillTx/>
                <a:latin typeface="Calibri"/>
              </a:rPr>
              <a:t>Email</a:t>
            </a:r>
            <a:r>
              <a:rPr lang="it-IT" sz="1800" b="0" i="0" u="none" strike="noStrike" kern="1200" cap="none" spc="0" baseline="0">
                <a:solidFill>
                  <a:srgbClr val="000000"/>
                </a:solidFill>
                <a:uFillTx/>
                <a:latin typeface="Calibri"/>
              </a:rPr>
              <a:t>: ivonne.rizzuto@gmail.com</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41">
    <p:bg>
      <p:bgPr>
        <a:solidFill>
          <a:srgbClr val="FFFFFF"/>
        </a:solidFill>
        <a:effectLst/>
      </p:bgPr>
    </p:bg>
    <p:spTree>
      <p:nvGrpSpPr>
        <p:cNvPr id="1" name=""/>
        <p:cNvGrpSpPr/>
        <p:nvPr/>
      </p:nvGrpSpPr>
      <p:grpSpPr>
        <a:xfrm>
          <a:off x="0" y="0"/>
          <a:ext cx="0" cy="0"/>
          <a:chOff x="0" y="0"/>
          <a:chExt cx="0" cy="0"/>
        </a:xfrm>
      </p:grpSpPr>
      <p:sp>
        <p:nvSpPr>
          <p:cNvPr id="2" name="Rectangle 22">
            <a:extLst>
              <a:ext uri="{FF2B5EF4-FFF2-40B4-BE49-F238E27FC236}">
                <a16:creationId xmlns:a16="http://schemas.microsoft.com/office/drawing/2014/main" id="{72E82E5F-F6A6-CADF-FA4A-1FC689704137}"/>
              </a:ext>
            </a:extLst>
          </p:cNvPr>
          <p:cNvSpPr>
            <a:spLocks noMove="1" noResize="1"/>
          </p:cNvSpPr>
          <p:nvPr/>
        </p:nvSpPr>
        <p:spPr>
          <a:xfrm>
            <a:off x="0"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3" name="Rectangle 24">
            <a:extLst>
              <a:ext uri="{FF2B5EF4-FFF2-40B4-BE49-F238E27FC236}">
                <a16:creationId xmlns:a16="http://schemas.microsoft.com/office/drawing/2014/main" id="{5E60D4C2-8A9D-2D63-B87C-B1CB395B6AC7}"/>
              </a:ext>
            </a:extLst>
          </p:cNvPr>
          <p:cNvSpPr>
            <a:spLocks noMove="1" noResize="1"/>
          </p:cNvSpPr>
          <p:nvPr/>
        </p:nvSpPr>
        <p:spPr>
          <a:xfrm>
            <a:off x="446538" y="457200"/>
            <a:ext cx="3703320" cy="94997"/>
          </a:xfrm>
          <a:prstGeom prst="rect">
            <a:avLst/>
          </a:prstGeom>
          <a:solidFill>
            <a:srgbClr val="1A3260"/>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4" name="Rectangle 26">
            <a:extLst>
              <a:ext uri="{FF2B5EF4-FFF2-40B4-BE49-F238E27FC236}">
                <a16:creationId xmlns:a16="http://schemas.microsoft.com/office/drawing/2014/main" id="{D010B702-4FAC-EE7E-A851-BF88A16D1C33}"/>
              </a:ext>
            </a:extLst>
          </p:cNvPr>
          <p:cNvSpPr>
            <a:spLocks noMove="1" noResize="1"/>
          </p:cNvSpPr>
          <p:nvPr/>
        </p:nvSpPr>
        <p:spPr>
          <a:xfrm>
            <a:off x="4241828" y="457200"/>
            <a:ext cx="3703320" cy="91440"/>
          </a:xfrm>
          <a:prstGeom prst="rect">
            <a:avLst/>
          </a:prstGeom>
          <a:solidFill>
            <a:srgbClr val="4590B8"/>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5" name="Rectangle 28">
            <a:extLst>
              <a:ext uri="{FF2B5EF4-FFF2-40B4-BE49-F238E27FC236}">
                <a16:creationId xmlns:a16="http://schemas.microsoft.com/office/drawing/2014/main" id="{0A75C18A-2AA1-FDDF-E9DA-2CC29DC43F32}"/>
              </a:ext>
            </a:extLst>
          </p:cNvPr>
          <p:cNvSpPr>
            <a:spLocks noMove="1" noResize="1"/>
          </p:cNvSpPr>
          <p:nvPr/>
        </p:nvSpPr>
        <p:spPr>
          <a:xfrm>
            <a:off x="8042148" y="453642"/>
            <a:ext cx="3703320" cy="98554"/>
          </a:xfrm>
          <a:prstGeom prst="rect">
            <a:avLst/>
          </a:prstGeom>
          <a:solidFill>
            <a:srgbClr val="969FA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sp>
        <p:nvSpPr>
          <p:cNvPr id="6" name="Rectangle 30">
            <a:extLst>
              <a:ext uri="{FF2B5EF4-FFF2-40B4-BE49-F238E27FC236}">
                <a16:creationId xmlns:a16="http://schemas.microsoft.com/office/drawing/2014/main" id="{B89ECC68-4274-F422-6D9F-66706FFE6729}"/>
              </a:ext>
            </a:extLst>
          </p:cNvPr>
          <p:cNvSpPr>
            <a:spLocks noMove="1" noResize="1"/>
          </p:cNvSpPr>
          <p:nvPr/>
        </p:nvSpPr>
        <p:spPr>
          <a:xfrm>
            <a:off x="448732" y="5873675"/>
            <a:ext cx="11260671" cy="516892"/>
          </a:xfrm>
          <a:prstGeom prst="rect">
            <a:avLst/>
          </a:prstGeom>
          <a:solidFill>
            <a:srgbClr val="1A3260">
              <a:alpha val="97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Calibri"/>
            </a:endParaRPr>
          </a:p>
        </p:txBody>
      </p:sp>
      <p:pic>
        <p:nvPicPr>
          <p:cNvPr id="7" name="Immagine 12">
            <a:extLst>
              <a:ext uri="{FF2B5EF4-FFF2-40B4-BE49-F238E27FC236}">
                <a16:creationId xmlns:a16="http://schemas.microsoft.com/office/drawing/2014/main" id="{0CE21931-7456-0306-2251-2992BF1897AB}"/>
              </a:ext>
            </a:extLst>
          </p:cNvPr>
          <p:cNvPicPr>
            <a:picLocks noChangeAspect="1"/>
          </p:cNvPicPr>
          <p:nvPr/>
        </p:nvPicPr>
        <p:blipFill>
          <a:blip r:embed="rId2">
            <a:alphaModFix amt="50000"/>
          </a:blip>
          <a:stretch>
            <a:fillRect/>
          </a:stretch>
        </p:blipFill>
        <p:spPr>
          <a:xfrm>
            <a:off x="0" y="0"/>
            <a:ext cx="12191996" cy="6858000"/>
          </a:xfrm>
          <a:prstGeom prst="rect">
            <a:avLst/>
          </a:prstGeom>
          <a:noFill/>
          <a:ln cap="flat">
            <a:noFill/>
          </a:ln>
        </p:spPr>
      </p:pic>
      <p:sp>
        <p:nvSpPr>
          <p:cNvPr id="8" name="CasellaDiTesto 10">
            <a:extLst>
              <a:ext uri="{FF2B5EF4-FFF2-40B4-BE49-F238E27FC236}">
                <a16:creationId xmlns:a16="http://schemas.microsoft.com/office/drawing/2014/main" id="{83D8EF2A-0251-954A-E15E-DC991BC67ADE}"/>
              </a:ext>
            </a:extLst>
          </p:cNvPr>
          <p:cNvSpPr txBox="1"/>
          <p:nvPr/>
        </p:nvSpPr>
        <p:spPr>
          <a:xfrm>
            <a:off x="0" y="5600699"/>
            <a:ext cx="12191996" cy="1257300"/>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1" i="0" u="none" strike="noStrike" kern="1200" cap="none" spc="0" baseline="0">
              <a:solidFill>
                <a:srgbClr val="8FE0F1"/>
              </a:solidFill>
              <a:uFillTx/>
              <a:latin typeface="Gill Sans MT"/>
            </a:endParaRP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800" b="1" i="0" u="none" strike="noStrike" kern="1200" cap="none" spc="0" baseline="0">
                <a:solidFill>
                  <a:srgbClr val="D9D9D9"/>
                </a:solidFill>
                <a:uFillTx/>
                <a:latin typeface="Gill Sans MT"/>
              </a:rPr>
              <a:t>Grazie per l’attenzione.</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2800" b="1" i="0" u="none" strike="noStrike" kern="1200" cap="none" spc="0" baseline="0">
              <a:solidFill>
                <a:srgbClr val="8FE0F1"/>
              </a:solidFill>
              <a:uFillTx/>
              <a:latin typeface="Gill Sans MT"/>
            </a:endParaRPr>
          </a:p>
        </p:txBody>
      </p:sp>
    </p:spTree>
  </p:cSld>
  <p:clrMapOvr>
    <a:masterClrMapping/>
  </p:clrMapOvr>
  <p:transition spd="slow">
    <p:circle/>
  </p:transition>
</p:sld>
</file>

<file path=ppt/slides/slide7.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664EFF-7B81-4045-B18D-6106731465E6}"/>
              </a:ext>
            </a:extLst>
          </p:cNvPr>
          <p:cNvSpPr txBox="1">
            <a:spLocks noGrp="1"/>
          </p:cNvSpPr>
          <p:nvPr>
            <p:ph type="title"/>
          </p:nvPr>
        </p:nvSpPr>
        <p:spPr/>
        <p:txBody>
          <a:bodyPr/>
          <a:lstStyle/>
          <a:p>
            <a:pPr lvl="0"/>
            <a:r>
              <a:rPr lang="it-IT"/>
              <a:t>Modellazione di un agente</a:t>
            </a:r>
          </a:p>
        </p:txBody>
      </p:sp>
      <p:sp>
        <p:nvSpPr>
          <p:cNvPr id="3" name="Segnaposto contenuto 2">
            <a:extLst>
              <a:ext uri="{FF2B5EF4-FFF2-40B4-BE49-F238E27FC236}">
                <a16:creationId xmlns:a16="http://schemas.microsoft.com/office/drawing/2014/main" id="{A3D7A7B7-68EC-1ACC-DF27-EB915232486D}"/>
              </a:ext>
            </a:extLst>
          </p:cNvPr>
          <p:cNvSpPr txBox="1">
            <a:spLocks noGrp="1"/>
          </p:cNvSpPr>
          <p:nvPr>
            <p:ph idx="1"/>
          </p:nvPr>
        </p:nvSpPr>
        <p:spPr>
          <a:xfrm>
            <a:off x="581192" y="1845506"/>
            <a:ext cx="11029611" cy="727194"/>
          </a:xfrm>
        </p:spPr>
        <p:txBody>
          <a:bodyPr/>
          <a:lstStyle/>
          <a:p>
            <a:pPr marL="0" lvl="0" indent="0">
              <a:spcBef>
                <a:spcPts val="500"/>
              </a:spcBef>
              <a:buNone/>
            </a:pPr>
            <a:r>
              <a:rPr lang="it-IT" sz="2000">
                <a:solidFill>
                  <a:srgbClr val="262626"/>
                </a:solidFill>
                <a:cs typeface="Times New Roman" pitchFamily="18"/>
              </a:rPr>
              <a:t>Il modo in cui gli agenti ragionano ed interagiscono con l’ambiente viene rappresentato attraverso delle architetture di modellazione, quali:</a:t>
            </a:r>
            <a:endParaRPr lang="it-IT" sz="2000">
              <a:solidFill>
                <a:srgbClr val="262626"/>
              </a:solidFill>
            </a:endParaRPr>
          </a:p>
        </p:txBody>
      </p:sp>
      <p:grpSp>
        <p:nvGrpSpPr>
          <p:cNvPr id="4" name="Diagramma 9">
            <a:extLst>
              <a:ext uri="{FF2B5EF4-FFF2-40B4-BE49-F238E27FC236}">
                <a16:creationId xmlns:a16="http://schemas.microsoft.com/office/drawing/2014/main" id="{0D7435FE-0BAA-A9E3-8067-6C43D1CAB86F}"/>
              </a:ext>
            </a:extLst>
          </p:cNvPr>
          <p:cNvGrpSpPr/>
          <p:nvPr/>
        </p:nvGrpSpPr>
        <p:grpSpPr>
          <a:xfrm>
            <a:off x="581192" y="2574666"/>
            <a:ext cx="11128586" cy="4028883"/>
            <a:chOff x="581192" y="2574666"/>
            <a:chExt cx="11128586" cy="4028883"/>
          </a:xfrm>
        </p:grpSpPr>
        <p:sp>
          <p:nvSpPr>
            <p:cNvPr id="5" name="Figura a mano libera: forma 4">
              <a:extLst>
                <a:ext uri="{FF2B5EF4-FFF2-40B4-BE49-F238E27FC236}">
                  <a16:creationId xmlns:a16="http://schemas.microsoft.com/office/drawing/2014/main" id="{9433207C-7F07-DC16-76C2-1B70836A1DA8}"/>
                </a:ext>
              </a:extLst>
            </p:cNvPr>
            <p:cNvSpPr/>
            <p:nvPr/>
          </p:nvSpPr>
          <p:spPr>
            <a:xfrm>
              <a:off x="581192" y="2766544"/>
              <a:ext cx="11128586" cy="880420"/>
            </a:xfrm>
            <a:custGeom>
              <a:avLst/>
              <a:gdLst>
                <a:gd name="f0" fmla="val 10800000"/>
                <a:gd name="f1" fmla="val 5400000"/>
                <a:gd name="f2" fmla="val 180"/>
                <a:gd name="f3" fmla="val w"/>
                <a:gd name="f4" fmla="val h"/>
                <a:gd name="f5" fmla="val 0"/>
                <a:gd name="f6" fmla="val 11128587"/>
                <a:gd name="f7" fmla="val 880425"/>
                <a:gd name="f8" fmla="+- 0 0 -90"/>
                <a:gd name="f9" fmla="*/ f3 1 11128587"/>
                <a:gd name="f10" fmla="*/ f4 1 880425"/>
                <a:gd name="f11" fmla="+- f7 0 f5"/>
                <a:gd name="f12" fmla="+- f6 0 f5"/>
                <a:gd name="f13" fmla="*/ f8 f0 1"/>
                <a:gd name="f14" fmla="*/ f12 1 11128587"/>
                <a:gd name="f15" fmla="*/ f11 1 880425"/>
                <a:gd name="f16" fmla="*/ 0 f12 1"/>
                <a:gd name="f17" fmla="*/ 0 f11 1"/>
                <a:gd name="f18" fmla="*/ 11128587 f12 1"/>
                <a:gd name="f19" fmla="*/ 880425 f11 1"/>
                <a:gd name="f20" fmla="*/ f13 1 f2"/>
                <a:gd name="f21" fmla="*/ f16 1 11128587"/>
                <a:gd name="f22" fmla="*/ f17 1 880425"/>
                <a:gd name="f23" fmla="*/ f18 1 11128587"/>
                <a:gd name="f24" fmla="*/ f19 1 880425"/>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1128587" h="880425">
                  <a:moveTo>
                    <a:pt x="f5" y="f5"/>
                  </a:moveTo>
                  <a:lnTo>
                    <a:pt x="f6" y="f5"/>
                  </a:lnTo>
                  <a:lnTo>
                    <a:pt x="f6" y="f7"/>
                  </a:lnTo>
                  <a:lnTo>
                    <a:pt x="f5" y="f7"/>
                  </a:lnTo>
                  <a:lnTo>
                    <a:pt x="f5" y="f5"/>
                  </a:lnTo>
                  <a:close/>
                </a:path>
              </a:pathLst>
            </a:custGeom>
            <a:solidFill>
              <a:srgbClr val="FFFFFF">
                <a:alpha val="90000"/>
              </a:srgbClr>
            </a:solidFill>
            <a:ln w="22229" cap="rnd">
              <a:solidFill>
                <a:srgbClr val="1A3260"/>
              </a:solidFill>
              <a:prstDash val="solid"/>
              <a:miter/>
            </a:ln>
          </p:spPr>
          <p:txBody>
            <a:bodyPr vert="horz" wrap="square" lIns="863705" tIns="270762" rIns="863705" bIns="128016" anchor="t" anchorCtr="0" compatLnSpc="1">
              <a:noAutofit/>
            </a:bodyPr>
            <a:lstStyle/>
            <a:p>
              <a:pPr marL="171450" marR="0" lvl="1" indent="-171450" algn="l" defTabSz="800100" rtl="0" fontAlgn="auto" hangingPunct="1">
                <a:lnSpc>
                  <a:spcPct val="90000"/>
                </a:lnSpc>
                <a:spcBef>
                  <a:spcPts val="0"/>
                </a:spcBef>
                <a:spcAft>
                  <a:spcPts val="300"/>
                </a:spcAft>
                <a:buNone/>
                <a:tabLst/>
                <a:defRPr sz="1800" b="0" i="0" u="none" strike="noStrike" kern="0" cap="none" spc="0" baseline="0">
                  <a:solidFill>
                    <a:srgbClr val="000000"/>
                  </a:solidFill>
                  <a:uFillTx/>
                </a:defRPr>
              </a:pPr>
              <a:r>
                <a:rPr lang="it-IT" sz="1800" b="0" i="0" u="none" strike="noStrike" kern="1200" cap="none" spc="0" baseline="0">
                  <a:solidFill>
                    <a:srgbClr val="262626"/>
                  </a:solidFill>
                  <a:uFillTx/>
                  <a:latin typeface="Gill Sans MT"/>
                  <a:cs typeface="Times New Roman" pitchFamily="18"/>
                </a:rPr>
                <a:t>in cui il modo di comportarsi degli agenti è basato sulla messa in atto di ragionamenti non molto complessi e basati su priorità e viene descritto tramite l’utilizzo degli automi a stati finiti;</a:t>
              </a:r>
              <a:endParaRPr lang="it-IT" sz="1800" b="0" i="0" u="none" strike="noStrike" kern="1200" cap="none" spc="0" baseline="0">
                <a:solidFill>
                  <a:srgbClr val="262626"/>
                </a:solidFill>
                <a:uFillTx/>
                <a:latin typeface="Gill Sans MT"/>
              </a:endParaRPr>
            </a:p>
          </p:txBody>
        </p:sp>
        <p:sp>
          <p:nvSpPr>
            <p:cNvPr id="6" name="Figura a mano libera: forma 5">
              <a:extLst>
                <a:ext uri="{FF2B5EF4-FFF2-40B4-BE49-F238E27FC236}">
                  <a16:creationId xmlns:a16="http://schemas.microsoft.com/office/drawing/2014/main" id="{DA83BEE6-18D1-7A8E-0AFE-050368F5F848}"/>
                </a:ext>
              </a:extLst>
            </p:cNvPr>
            <p:cNvSpPr/>
            <p:nvPr/>
          </p:nvSpPr>
          <p:spPr>
            <a:xfrm>
              <a:off x="1137623" y="2574666"/>
              <a:ext cx="7790011" cy="383764"/>
            </a:xfrm>
            <a:custGeom>
              <a:avLst/>
              <a:gdLst>
                <a:gd name="f0" fmla="val 10800000"/>
                <a:gd name="f1" fmla="val 5400000"/>
                <a:gd name="f2" fmla="val 180"/>
                <a:gd name="f3" fmla="val w"/>
                <a:gd name="f4" fmla="val h"/>
                <a:gd name="f5" fmla="val 0"/>
                <a:gd name="f6" fmla="val 7790010"/>
                <a:gd name="f7" fmla="val 383760"/>
                <a:gd name="f8" fmla="val 63961"/>
                <a:gd name="f9" fmla="val 28636"/>
                <a:gd name="f10" fmla="val 7726049"/>
                <a:gd name="f11" fmla="val 7761374"/>
                <a:gd name="f12" fmla="val 319799"/>
                <a:gd name="f13" fmla="val 355124"/>
                <a:gd name="f14" fmla="+- 0 0 -90"/>
                <a:gd name="f15" fmla="*/ f3 1 7790010"/>
                <a:gd name="f16" fmla="*/ f4 1 383760"/>
                <a:gd name="f17" fmla="+- f7 0 f5"/>
                <a:gd name="f18" fmla="+- f6 0 f5"/>
                <a:gd name="f19" fmla="*/ f14 f0 1"/>
                <a:gd name="f20" fmla="*/ f18 1 7790010"/>
                <a:gd name="f21" fmla="*/ f17 1 383760"/>
                <a:gd name="f22" fmla="*/ 0 f18 1"/>
                <a:gd name="f23" fmla="*/ 63961 f17 1"/>
                <a:gd name="f24" fmla="*/ 63961 f18 1"/>
                <a:gd name="f25" fmla="*/ 0 f17 1"/>
                <a:gd name="f26" fmla="*/ 7726049 f18 1"/>
                <a:gd name="f27" fmla="*/ 7790010 f18 1"/>
                <a:gd name="f28" fmla="*/ 319799 f17 1"/>
                <a:gd name="f29" fmla="*/ 383760 f17 1"/>
                <a:gd name="f30" fmla="*/ f19 1 f2"/>
                <a:gd name="f31" fmla="*/ f22 1 7790010"/>
                <a:gd name="f32" fmla="*/ f23 1 383760"/>
                <a:gd name="f33" fmla="*/ f24 1 7790010"/>
                <a:gd name="f34" fmla="*/ f25 1 383760"/>
                <a:gd name="f35" fmla="*/ f26 1 7790010"/>
                <a:gd name="f36" fmla="*/ f27 1 7790010"/>
                <a:gd name="f37" fmla="*/ f28 1 383760"/>
                <a:gd name="f38" fmla="*/ f29 1 383760"/>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7790010" h="383760">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313182" tIns="18736" rIns="313182" bIns="18736"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a:rPr>
                <a:t>architettura reattiva</a:t>
              </a:r>
            </a:p>
          </p:txBody>
        </p:sp>
        <p:sp>
          <p:nvSpPr>
            <p:cNvPr id="7" name="Figura a mano libera: forma 6">
              <a:extLst>
                <a:ext uri="{FF2B5EF4-FFF2-40B4-BE49-F238E27FC236}">
                  <a16:creationId xmlns:a16="http://schemas.microsoft.com/office/drawing/2014/main" id="{6370F54D-091A-B58C-7F34-13CA1F50B624}"/>
                </a:ext>
              </a:extLst>
            </p:cNvPr>
            <p:cNvSpPr/>
            <p:nvPr/>
          </p:nvSpPr>
          <p:spPr>
            <a:xfrm>
              <a:off x="581192" y="3909050"/>
              <a:ext cx="11128586" cy="644962"/>
            </a:xfrm>
            <a:custGeom>
              <a:avLst/>
              <a:gdLst>
                <a:gd name="f0" fmla="val 10800000"/>
                <a:gd name="f1" fmla="val 5400000"/>
                <a:gd name="f2" fmla="val 180"/>
                <a:gd name="f3" fmla="val w"/>
                <a:gd name="f4" fmla="val h"/>
                <a:gd name="f5" fmla="val 0"/>
                <a:gd name="f6" fmla="val 11128587"/>
                <a:gd name="f7" fmla="val 644962"/>
                <a:gd name="f8" fmla="+- 0 0 -90"/>
                <a:gd name="f9" fmla="*/ f3 1 11128587"/>
                <a:gd name="f10" fmla="*/ f4 1 644962"/>
                <a:gd name="f11" fmla="+- f7 0 f5"/>
                <a:gd name="f12" fmla="+- f6 0 f5"/>
                <a:gd name="f13" fmla="*/ f8 f0 1"/>
                <a:gd name="f14" fmla="*/ f12 1 11128587"/>
                <a:gd name="f15" fmla="*/ f11 1 644962"/>
                <a:gd name="f16" fmla="*/ 0 f12 1"/>
                <a:gd name="f17" fmla="*/ 0 f11 1"/>
                <a:gd name="f18" fmla="*/ 11128587 f12 1"/>
                <a:gd name="f19" fmla="*/ 644962 f11 1"/>
                <a:gd name="f20" fmla="*/ f13 1 f2"/>
                <a:gd name="f21" fmla="*/ f16 1 11128587"/>
                <a:gd name="f22" fmla="*/ f17 1 644962"/>
                <a:gd name="f23" fmla="*/ f18 1 11128587"/>
                <a:gd name="f24" fmla="*/ f19 1 644962"/>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1128587" h="644962">
                  <a:moveTo>
                    <a:pt x="f5" y="f5"/>
                  </a:moveTo>
                  <a:lnTo>
                    <a:pt x="f6" y="f5"/>
                  </a:lnTo>
                  <a:lnTo>
                    <a:pt x="f6" y="f7"/>
                  </a:lnTo>
                  <a:lnTo>
                    <a:pt x="f5" y="f7"/>
                  </a:lnTo>
                  <a:lnTo>
                    <a:pt x="f5" y="f5"/>
                  </a:lnTo>
                  <a:close/>
                </a:path>
              </a:pathLst>
            </a:custGeom>
            <a:solidFill>
              <a:srgbClr val="FFFFFF">
                <a:alpha val="90000"/>
              </a:srgbClr>
            </a:solidFill>
            <a:ln w="22229" cap="rnd">
              <a:solidFill>
                <a:srgbClr val="1A3260"/>
              </a:solidFill>
              <a:prstDash val="solid"/>
              <a:miter/>
            </a:ln>
          </p:spPr>
          <p:txBody>
            <a:bodyPr vert="horz" wrap="square" lIns="863705" tIns="270762" rIns="863705" bIns="128016" anchor="t" anchorCtr="0" compatLnSpc="1">
              <a:noAutofit/>
            </a:bodyPr>
            <a:lstStyle/>
            <a:p>
              <a:pPr marL="171450" marR="0" lvl="1" indent="-171450" algn="l" defTabSz="800100" rtl="0" fontAlgn="auto" hangingPunct="1">
                <a:lnSpc>
                  <a:spcPct val="90000"/>
                </a:lnSpc>
                <a:spcBef>
                  <a:spcPts val="0"/>
                </a:spcBef>
                <a:spcAft>
                  <a:spcPts val="300"/>
                </a:spcAft>
                <a:buNone/>
                <a:tabLst/>
                <a:defRPr sz="1800" b="0" i="0" u="none" strike="noStrike" kern="0" cap="none" spc="0" baseline="0">
                  <a:solidFill>
                    <a:srgbClr val="000000"/>
                  </a:solidFill>
                  <a:uFillTx/>
                </a:defRPr>
              </a:pPr>
              <a:r>
                <a:rPr lang="it-IT" sz="1800" b="0" i="0" u="none" strike="noStrike" kern="1200" cap="none" spc="0" baseline="0">
                  <a:solidFill>
                    <a:srgbClr val="262626"/>
                  </a:solidFill>
                  <a:uFillTx/>
                  <a:latin typeface="Gill Sans MT"/>
                  <a:cs typeface="Times New Roman" pitchFamily="18"/>
                </a:rPr>
                <a:t>basata su ciò che l’agente conosce e sulle intenzioni che animano le sue azioni;</a:t>
              </a:r>
              <a:endParaRPr lang="it-IT" sz="1800" b="0" i="0" u="none" strike="noStrike" kern="1200" cap="none" spc="0" baseline="0">
                <a:solidFill>
                  <a:srgbClr val="262626"/>
                </a:solidFill>
                <a:uFillTx/>
                <a:latin typeface="Gill Sans MT"/>
              </a:endParaRPr>
            </a:p>
          </p:txBody>
        </p:sp>
        <p:sp>
          <p:nvSpPr>
            <p:cNvPr id="8" name="Figura a mano libera: forma 7">
              <a:extLst>
                <a:ext uri="{FF2B5EF4-FFF2-40B4-BE49-F238E27FC236}">
                  <a16:creationId xmlns:a16="http://schemas.microsoft.com/office/drawing/2014/main" id="{3663434C-AC9B-D859-62D2-7916557B977F}"/>
                </a:ext>
              </a:extLst>
            </p:cNvPr>
            <p:cNvSpPr/>
            <p:nvPr/>
          </p:nvSpPr>
          <p:spPr>
            <a:xfrm>
              <a:off x="1137623" y="3717164"/>
              <a:ext cx="7790011" cy="383764"/>
            </a:xfrm>
            <a:custGeom>
              <a:avLst/>
              <a:gdLst>
                <a:gd name="f0" fmla="val 10800000"/>
                <a:gd name="f1" fmla="val 5400000"/>
                <a:gd name="f2" fmla="val 180"/>
                <a:gd name="f3" fmla="val w"/>
                <a:gd name="f4" fmla="val h"/>
                <a:gd name="f5" fmla="val 0"/>
                <a:gd name="f6" fmla="val 7790010"/>
                <a:gd name="f7" fmla="val 383760"/>
                <a:gd name="f8" fmla="val 63961"/>
                <a:gd name="f9" fmla="val 28636"/>
                <a:gd name="f10" fmla="val 7726049"/>
                <a:gd name="f11" fmla="val 7761374"/>
                <a:gd name="f12" fmla="val 319799"/>
                <a:gd name="f13" fmla="val 355124"/>
                <a:gd name="f14" fmla="+- 0 0 -90"/>
                <a:gd name="f15" fmla="*/ f3 1 7790010"/>
                <a:gd name="f16" fmla="*/ f4 1 383760"/>
                <a:gd name="f17" fmla="+- f7 0 f5"/>
                <a:gd name="f18" fmla="+- f6 0 f5"/>
                <a:gd name="f19" fmla="*/ f14 f0 1"/>
                <a:gd name="f20" fmla="*/ f18 1 7790010"/>
                <a:gd name="f21" fmla="*/ f17 1 383760"/>
                <a:gd name="f22" fmla="*/ 0 f18 1"/>
                <a:gd name="f23" fmla="*/ 63961 f17 1"/>
                <a:gd name="f24" fmla="*/ 63961 f18 1"/>
                <a:gd name="f25" fmla="*/ 0 f17 1"/>
                <a:gd name="f26" fmla="*/ 7726049 f18 1"/>
                <a:gd name="f27" fmla="*/ 7790010 f18 1"/>
                <a:gd name="f28" fmla="*/ 319799 f17 1"/>
                <a:gd name="f29" fmla="*/ 383760 f17 1"/>
                <a:gd name="f30" fmla="*/ f19 1 f2"/>
                <a:gd name="f31" fmla="*/ f22 1 7790010"/>
                <a:gd name="f32" fmla="*/ f23 1 383760"/>
                <a:gd name="f33" fmla="*/ f24 1 7790010"/>
                <a:gd name="f34" fmla="*/ f25 1 383760"/>
                <a:gd name="f35" fmla="*/ f26 1 7790010"/>
                <a:gd name="f36" fmla="*/ f27 1 7790010"/>
                <a:gd name="f37" fmla="*/ f28 1 383760"/>
                <a:gd name="f38" fmla="*/ f29 1 383760"/>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7790010" h="383760">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313182" tIns="18736" rIns="313182" bIns="18736"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a:cs typeface="Times New Roman" pitchFamily="18"/>
                </a:rPr>
                <a:t>architettura BDI</a:t>
              </a:r>
              <a:endParaRPr lang="it-IT" sz="2000" b="0" i="0" u="none" strike="noStrike" kern="1200" cap="none" spc="0" baseline="0">
                <a:solidFill>
                  <a:srgbClr val="FFFFFF"/>
                </a:solidFill>
                <a:uFillTx/>
                <a:latin typeface="Gill Sans MT"/>
              </a:endParaRPr>
            </a:p>
          </p:txBody>
        </p:sp>
        <p:sp>
          <p:nvSpPr>
            <p:cNvPr id="9" name="Figura a mano libera: forma 8">
              <a:extLst>
                <a:ext uri="{FF2B5EF4-FFF2-40B4-BE49-F238E27FC236}">
                  <a16:creationId xmlns:a16="http://schemas.microsoft.com/office/drawing/2014/main" id="{4B31425E-238E-758B-AFDD-F2F191722A6A}"/>
                </a:ext>
              </a:extLst>
            </p:cNvPr>
            <p:cNvSpPr/>
            <p:nvPr/>
          </p:nvSpPr>
          <p:spPr>
            <a:xfrm>
              <a:off x="581192" y="4816089"/>
              <a:ext cx="11128586" cy="644962"/>
            </a:xfrm>
            <a:custGeom>
              <a:avLst/>
              <a:gdLst>
                <a:gd name="f0" fmla="val 10800000"/>
                <a:gd name="f1" fmla="val 5400000"/>
                <a:gd name="f2" fmla="val 180"/>
                <a:gd name="f3" fmla="val w"/>
                <a:gd name="f4" fmla="val h"/>
                <a:gd name="f5" fmla="val 0"/>
                <a:gd name="f6" fmla="val 11128587"/>
                <a:gd name="f7" fmla="val 644962"/>
                <a:gd name="f8" fmla="+- 0 0 -90"/>
                <a:gd name="f9" fmla="*/ f3 1 11128587"/>
                <a:gd name="f10" fmla="*/ f4 1 644962"/>
                <a:gd name="f11" fmla="+- f7 0 f5"/>
                <a:gd name="f12" fmla="+- f6 0 f5"/>
                <a:gd name="f13" fmla="*/ f8 f0 1"/>
                <a:gd name="f14" fmla="*/ f12 1 11128587"/>
                <a:gd name="f15" fmla="*/ f11 1 644962"/>
                <a:gd name="f16" fmla="*/ 0 f12 1"/>
                <a:gd name="f17" fmla="*/ 0 f11 1"/>
                <a:gd name="f18" fmla="*/ 11128587 f12 1"/>
                <a:gd name="f19" fmla="*/ 644962 f11 1"/>
                <a:gd name="f20" fmla="*/ f13 1 f2"/>
                <a:gd name="f21" fmla="*/ f16 1 11128587"/>
                <a:gd name="f22" fmla="*/ f17 1 644962"/>
                <a:gd name="f23" fmla="*/ f18 1 11128587"/>
                <a:gd name="f24" fmla="*/ f19 1 644962"/>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1128587" h="644962">
                  <a:moveTo>
                    <a:pt x="f5" y="f5"/>
                  </a:moveTo>
                  <a:lnTo>
                    <a:pt x="f6" y="f5"/>
                  </a:lnTo>
                  <a:lnTo>
                    <a:pt x="f6" y="f7"/>
                  </a:lnTo>
                  <a:lnTo>
                    <a:pt x="f5" y="f7"/>
                  </a:lnTo>
                  <a:lnTo>
                    <a:pt x="f5" y="f5"/>
                  </a:lnTo>
                  <a:close/>
                </a:path>
              </a:pathLst>
            </a:custGeom>
            <a:solidFill>
              <a:srgbClr val="FFFFFF">
                <a:alpha val="90000"/>
              </a:srgbClr>
            </a:solidFill>
            <a:ln w="22229" cap="rnd">
              <a:solidFill>
                <a:srgbClr val="1A3260"/>
              </a:solidFill>
              <a:prstDash val="solid"/>
              <a:miter/>
            </a:ln>
          </p:spPr>
          <p:txBody>
            <a:bodyPr vert="horz" wrap="square" lIns="863705" tIns="270762" rIns="863705" bIns="128016" anchor="t" anchorCtr="0" compatLnSpc="1">
              <a:noAutofit/>
            </a:bodyPr>
            <a:lstStyle/>
            <a:p>
              <a:pPr marL="171450" marR="0" lvl="1" indent="-171450" algn="l" defTabSz="800100" rtl="0" fontAlgn="auto" hangingPunct="1">
                <a:lnSpc>
                  <a:spcPct val="90000"/>
                </a:lnSpc>
                <a:spcBef>
                  <a:spcPts val="0"/>
                </a:spcBef>
                <a:spcAft>
                  <a:spcPts val="300"/>
                </a:spcAft>
                <a:buNone/>
                <a:tabLst/>
                <a:defRPr sz="1800" b="0" i="0" u="none" strike="noStrike" kern="0" cap="none" spc="0" baseline="0">
                  <a:solidFill>
                    <a:srgbClr val="000000"/>
                  </a:solidFill>
                  <a:uFillTx/>
                </a:defRPr>
              </a:pPr>
              <a:r>
                <a:rPr lang="it-IT" sz="1800" b="0" i="0" u="none" strike="noStrike" kern="1200" cap="none" spc="0" baseline="0">
                  <a:solidFill>
                    <a:srgbClr val="262626"/>
                  </a:solidFill>
                  <a:uFillTx/>
                  <a:latin typeface="Gill Sans MT"/>
                  <a:cs typeface="Times New Roman" pitchFamily="18"/>
                </a:rPr>
                <a:t>in cui l’agente elabora il suo comportamento sulla base delle caratteristiche dell’ambiente esterno;</a:t>
              </a:r>
              <a:endParaRPr lang="it-IT" sz="1800" b="0" i="0" u="none" strike="noStrike" kern="1200" cap="none" spc="0" baseline="0">
                <a:solidFill>
                  <a:srgbClr val="262626"/>
                </a:solidFill>
                <a:uFillTx/>
                <a:latin typeface="Gill Sans MT"/>
              </a:endParaRPr>
            </a:p>
          </p:txBody>
        </p:sp>
        <p:sp>
          <p:nvSpPr>
            <p:cNvPr id="10" name="Figura a mano libera: forma 9">
              <a:extLst>
                <a:ext uri="{FF2B5EF4-FFF2-40B4-BE49-F238E27FC236}">
                  <a16:creationId xmlns:a16="http://schemas.microsoft.com/office/drawing/2014/main" id="{F5643298-7417-31E8-CBA3-3A1421D2D429}"/>
                </a:ext>
              </a:extLst>
            </p:cNvPr>
            <p:cNvSpPr/>
            <p:nvPr/>
          </p:nvSpPr>
          <p:spPr>
            <a:xfrm>
              <a:off x="1137623" y="4624212"/>
              <a:ext cx="7790011" cy="383764"/>
            </a:xfrm>
            <a:custGeom>
              <a:avLst/>
              <a:gdLst>
                <a:gd name="f0" fmla="val 10800000"/>
                <a:gd name="f1" fmla="val 5400000"/>
                <a:gd name="f2" fmla="val 180"/>
                <a:gd name="f3" fmla="val w"/>
                <a:gd name="f4" fmla="val h"/>
                <a:gd name="f5" fmla="val 0"/>
                <a:gd name="f6" fmla="val 7790010"/>
                <a:gd name="f7" fmla="val 383760"/>
                <a:gd name="f8" fmla="val 63961"/>
                <a:gd name="f9" fmla="val 28636"/>
                <a:gd name="f10" fmla="val 7726049"/>
                <a:gd name="f11" fmla="val 7761374"/>
                <a:gd name="f12" fmla="val 319799"/>
                <a:gd name="f13" fmla="val 355124"/>
                <a:gd name="f14" fmla="+- 0 0 -90"/>
                <a:gd name="f15" fmla="*/ f3 1 7790010"/>
                <a:gd name="f16" fmla="*/ f4 1 383760"/>
                <a:gd name="f17" fmla="+- f7 0 f5"/>
                <a:gd name="f18" fmla="+- f6 0 f5"/>
                <a:gd name="f19" fmla="*/ f14 f0 1"/>
                <a:gd name="f20" fmla="*/ f18 1 7790010"/>
                <a:gd name="f21" fmla="*/ f17 1 383760"/>
                <a:gd name="f22" fmla="*/ 0 f18 1"/>
                <a:gd name="f23" fmla="*/ 63961 f17 1"/>
                <a:gd name="f24" fmla="*/ 63961 f18 1"/>
                <a:gd name="f25" fmla="*/ 0 f17 1"/>
                <a:gd name="f26" fmla="*/ 7726049 f18 1"/>
                <a:gd name="f27" fmla="*/ 7790010 f18 1"/>
                <a:gd name="f28" fmla="*/ 319799 f17 1"/>
                <a:gd name="f29" fmla="*/ 383760 f17 1"/>
                <a:gd name="f30" fmla="*/ f19 1 f2"/>
                <a:gd name="f31" fmla="*/ f22 1 7790010"/>
                <a:gd name="f32" fmla="*/ f23 1 383760"/>
                <a:gd name="f33" fmla="*/ f24 1 7790010"/>
                <a:gd name="f34" fmla="*/ f25 1 383760"/>
                <a:gd name="f35" fmla="*/ f26 1 7790010"/>
                <a:gd name="f36" fmla="*/ f27 1 7790010"/>
                <a:gd name="f37" fmla="*/ f28 1 383760"/>
                <a:gd name="f38" fmla="*/ f29 1 383760"/>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7790010" h="383760">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313182" tIns="18736" rIns="313182" bIns="18736"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a:rPr>
                <a:t>architettura deliberativa</a:t>
              </a:r>
            </a:p>
          </p:txBody>
        </p:sp>
        <p:sp>
          <p:nvSpPr>
            <p:cNvPr id="11" name="Figura a mano libera: forma 10">
              <a:extLst>
                <a:ext uri="{FF2B5EF4-FFF2-40B4-BE49-F238E27FC236}">
                  <a16:creationId xmlns:a16="http://schemas.microsoft.com/office/drawing/2014/main" id="{91CB2E1E-5191-9836-C567-9250861BC6B7}"/>
                </a:ext>
              </a:extLst>
            </p:cNvPr>
            <p:cNvSpPr/>
            <p:nvPr/>
          </p:nvSpPr>
          <p:spPr>
            <a:xfrm>
              <a:off x="581192" y="5723129"/>
              <a:ext cx="11128586" cy="880420"/>
            </a:xfrm>
            <a:custGeom>
              <a:avLst/>
              <a:gdLst>
                <a:gd name="f0" fmla="val 10800000"/>
                <a:gd name="f1" fmla="val 5400000"/>
                <a:gd name="f2" fmla="val 180"/>
                <a:gd name="f3" fmla="val w"/>
                <a:gd name="f4" fmla="val h"/>
                <a:gd name="f5" fmla="val 0"/>
                <a:gd name="f6" fmla="val 11128587"/>
                <a:gd name="f7" fmla="val 880425"/>
                <a:gd name="f8" fmla="+- 0 0 -90"/>
                <a:gd name="f9" fmla="*/ f3 1 11128587"/>
                <a:gd name="f10" fmla="*/ f4 1 880425"/>
                <a:gd name="f11" fmla="+- f7 0 f5"/>
                <a:gd name="f12" fmla="+- f6 0 f5"/>
                <a:gd name="f13" fmla="*/ f8 f0 1"/>
                <a:gd name="f14" fmla="*/ f12 1 11128587"/>
                <a:gd name="f15" fmla="*/ f11 1 880425"/>
                <a:gd name="f16" fmla="*/ 0 f12 1"/>
                <a:gd name="f17" fmla="*/ 0 f11 1"/>
                <a:gd name="f18" fmla="*/ 11128587 f12 1"/>
                <a:gd name="f19" fmla="*/ 880425 f11 1"/>
                <a:gd name="f20" fmla="*/ f13 1 f2"/>
                <a:gd name="f21" fmla="*/ f16 1 11128587"/>
                <a:gd name="f22" fmla="*/ f17 1 880425"/>
                <a:gd name="f23" fmla="*/ f18 1 11128587"/>
                <a:gd name="f24" fmla="*/ f19 1 880425"/>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11128587" h="880425">
                  <a:moveTo>
                    <a:pt x="f5" y="f5"/>
                  </a:moveTo>
                  <a:lnTo>
                    <a:pt x="f6" y="f5"/>
                  </a:lnTo>
                  <a:lnTo>
                    <a:pt x="f6" y="f7"/>
                  </a:lnTo>
                  <a:lnTo>
                    <a:pt x="f5" y="f7"/>
                  </a:lnTo>
                  <a:lnTo>
                    <a:pt x="f5" y="f5"/>
                  </a:lnTo>
                  <a:close/>
                </a:path>
              </a:pathLst>
            </a:custGeom>
            <a:solidFill>
              <a:srgbClr val="FFFFFF">
                <a:alpha val="90000"/>
              </a:srgbClr>
            </a:solidFill>
            <a:ln w="22229" cap="rnd">
              <a:solidFill>
                <a:srgbClr val="1A3260"/>
              </a:solidFill>
              <a:prstDash val="solid"/>
              <a:miter/>
            </a:ln>
          </p:spPr>
          <p:txBody>
            <a:bodyPr vert="horz" wrap="square" lIns="863705" tIns="270762" rIns="863705" bIns="128016" anchor="t" anchorCtr="0" compatLnSpc="1">
              <a:noAutofit/>
            </a:bodyPr>
            <a:lstStyle/>
            <a:p>
              <a:pPr marL="171450" marR="0" lvl="1" indent="-171450" algn="l" defTabSz="800100" rtl="0" fontAlgn="auto" hangingPunct="1">
                <a:lnSpc>
                  <a:spcPct val="90000"/>
                </a:lnSpc>
                <a:spcBef>
                  <a:spcPts val="0"/>
                </a:spcBef>
                <a:spcAft>
                  <a:spcPts val="300"/>
                </a:spcAft>
                <a:buNone/>
                <a:tabLst/>
                <a:defRPr sz="1800" b="0" i="0" u="none" strike="noStrike" kern="0" cap="none" spc="0" baseline="0">
                  <a:solidFill>
                    <a:srgbClr val="000000"/>
                  </a:solidFill>
                  <a:uFillTx/>
                </a:defRPr>
              </a:pPr>
              <a:r>
                <a:rPr lang="it-IT" sz="1800" b="0" i="0" u="none" strike="noStrike" kern="1200" cap="none" spc="0" baseline="0">
                  <a:solidFill>
                    <a:srgbClr val="262626"/>
                  </a:solidFill>
                  <a:uFillTx/>
                  <a:latin typeface="Gill Sans MT"/>
                  <a:cs typeface="Times New Roman" pitchFamily="18"/>
                </a:rPr>
                <a:t>una mediazione delle architetture precedenti, in modo da disporre di funzionalità che consentano di stabilire quale sia il comportamento più idoneo, sulla base della situazione che si sta valutando. </a:t>
              </a:r>
              <a:endParaRPr lang="it-IT" sz="1800" b="0" i="0" u="none" strike="noStrike" kern="1200" cap="none" spc="0" baseline="0">
                <a:solidFill>
                  <a:srgbClr val="262626"/>
                </a:solidFill>
                <a:uFillTx/>
                <a:latin typeface="Gill Sans MT"/>
              </a:endParaRPr>
            </a:p>
          </p:txBody>
        </p:sp>
        <p:sp>
          <p:nvSpPr>
            <p:cNvPr id="12" name="Figura a mano libera: forma 11">
              <a:extLst>
                <a:ext uri="{FF2B5EF4-FFF2-40B4-BE49-F238E27FC236}">
                  <a16:creationId xmlns:a16="http://schemas.microsoft.com/office/drawing/2014/main" id="{8BBFA4BD-A009-CF10-E0E1-A8DB3146554D}"/>
                </a:ext>
              </a:extLst>
            </p:cNvPr>
            <p:cNvSpPr/>
            <p:nvPr/>
          </p:nvSpPr>
          <p:spPr>
            <a:xfrm>
              <a:off x="1137623" y="5531251"/>
              <a:ext cx="7790011" cy="383764"/>
            </a:xfrm>
            <a:custGeom>
              <a:avLst/>
              <a:gdLst>
                <a:gd name="f0" fmla="val 10800000"/>
                <a:gd name="f1" fmla="val 5400000"/>
                <a:gd name="f2" fmla="val 180"/>
                <a:gd name="f3" fmla="val w"/>
                <a:gd name="f4" fmla="val h"/>
                <a:gd name="f5" fmla="val 0"/>
                <a:gd name="f6" fmla="val 7790010"/>
                <a:gd name="f7" fmla="val 383760"/>
                <a:gd name="f8" fmla="val 63961"/>
                <a:gd name="f9" fmla="val 28636"/>
                <a:gd name="f10" fmla="val 7726049"/>
                <a:gd name="f11" fmla="val 7761374"/>
                <a:gd name="f12" fmla="val 319799"/>
                <a:gd name="f13" fmla="val 355124"/>
                <a:gd name="f14" fmla="+- 0 0 -90"/>
                <a:gd name="f15" fmla="*/ f3 1 7790010"/>
                <a:gd name="f16" fmla="*/ f4 1 383760"/>
                <a:gd name="f17" fmla="+- f7 0 f5"/>
                <a:gd name="f18" fmla="+- f6 0 f5"/>
                <a:gd name="f19" fmla="*/ f14 f0 1"/>
                <a:gd name="f20" fmla="*/ f18 1 7790010"/>
                <a:gd name="f21" fmla="*/ f17 1 383760"/>
                <a:gd name="f22" fmla="*/ 0 f18 1"/>
                <a:gd name="f23" fmla="*/ 63961 f17 1"/>
                <a:gd name="f24" fmla="*/ 63961 f18 1"/>
                <a:gd name="f25" fmla="*/ 0 f17 1"/>
                <a:gd name="f26" fmla="*/ 7726049 f18 1"/>
                <a:gd name="f27" fmla="*/ 7790010 f18 1"/>
                <a:gd name="f28" fmla="*/ 319799 f17 1"/>
                <a:gd name="f29" fmla="*/ 383760 f17 1"/>
                <a:gd name="f30" fmla="*/ f19 1 f2"/>
                <a:gd name="f31" fmla="*/ f22 1 7790010"/>
                <a:gd name="f32" fmla="*/ f23 1 383760"/>
                <a:gd name="f33" fmla="*/ f24 1 7790010"/>
                <a:gd name="f34" fmla="*/ f25 1 383760"/>
                <a:gd name="f35" fmla="*/ f26 1 7790010"/>
                <a:gd name="f36" fmla="*/ f27 1 7790010"/>
                <a:gd name="f37" fmla="*/ f28 1 383760"/>
                <a:gd name="f38" fmla="*/ f29 1 383760"/>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7790010" h="383760">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1A3260"/>
            </a:solidFill>
            <a:ln w="22229" cap="rnd">
              <a:solidFill>
                <a:srgbClr val="FFFFFF"/>
              </a:solidFill>
              <a:prstDash val="solid"/>
              <a:miter/>
            </a:ln>
          </p:spPr>
          <p:txBody>
            <a:bodyPr vert="horz" wrap="square" lIns="313182" tIns="18736" rIns="313182" bIns="18736" anchor="ctr" anchorCtr="0" compatLnSpc="1">
              <a:noAutofit/>
            </a:bodyPr>
            <a:lstStyle/>
            <a:p>
              <a:pPr marL="0" marR="0" lvl="0" indent="0" algn="l" defTabSz="888997"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it-IT" sz="2000" b="0" i="0" u="none" strike="noStrike" kern="1200" cap="none" spc="0" baseline="0">
                  <a:solidFill>
                    <a:srgbClr val="FFFFFF"/>
                  </a:solidFill>
                  <a:uFillTx/>
                  <a:latin typeface="Gill Sans MT"/>
                  <a:cs typeface="Times New Roman" pitchFamily="18"/>
                </a:rPr>
                <a:t>architettura ibrida</a:t>
              </a:r>
              <a:endParaRPr lang="it-IT" sz="2000" b="0" i="0" u="none" strike="noStrike" kern="1200" cap="none" spc="0" baseline="0">
                <a:solidFill>
                  <a:srgbClr val="FFFFFF"/>
                </a:solidFill>
                <a:uFillTx/>
                <a:latin typeface="Gill Sans M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C09204-4E38-D728-44BD-63C7476784A4}"/>
              </a:ext>
            </a:extLst>
          </p:cNvPr>
          <p:cNvSpPr txBox="1">
            <a:spLocks noGrp="1"/>
          </p:cNvSpPr>
          <p:nvPr>
            <p:ph type="title"/>
          </p:nvPr>
        </p:nvSpPr>
        <p:spPr/>
        <p:txBody>
          <a:bodyPr/>
          <a:lstStyle/>
          <a:p>
            <a:pPr lvl="0"/>
            <a:r>
              <a:rPr lang="it-IT"/>
              <a:t>Processi cognitivi in un agente razionale</a:t>
            </a:r>
          </a:p>
        </p:txBody>
      </p:sp>
      <p:sp>
        <p:nvSpPr>
          <p:cNvPr id="3" name="Segnaposto contenuto 2">
            <a:extLst>
              <a:ext uri="{FF2B5EF4-FFF2-40B4-BE49-F238E27FC236}">
                <a16:creationId xmlns:a16="http://schemas.microsoft.com/office/drawing/2014/main" id="{9A8328C5-E227-A0C5-CCE4-34562F7664A1}"/>
              </a:ext>
            </a:extLst>
          </p:cNvPr>
          <p:cNvSpPr txBox="1">
            <a:spLocks noGrp="1"/>
          </p:cNvSpPr>
          <p:nvPr>
            <p:ph idx="1"/>
          </p:nvPr>
        </p:nvSpPr>
        <p:spPr>
          <a:xfrm>
            <a:off x="581192" y="3429000"/>
            <a:ext cx="11029611" cy="3162873"/>
          </a:xfrm>
        </p:spPr>
        <p:txBody>
          <a:bodyPr/>
          <a:lstStyle/>
          <a:p>
            <a:pPr marL="0" lvl="0" indent="0">
              <a:lnSpc>
                <a:spcPct val="90000"/>
              </a:lnSpc>
              <a:spcBef>
                <a:spcPts val="500"/>
              </a:spcBef>
              <a:buNone/>
            </a:pPr>
            <a:r>
              <a:rPr lang="it-IT" sz="2000" dirty="0">
                <a:solidFill>
                  <a:srgbClr val="262626"/>
                </a:solidFill>
                <a:cs typeface="Times New Roman" pitchFamily="18"/>
              </a:rPr>
              <a:t>Questi concetti cognitivi sono identificati come:</a:t>
            </a:r>
          </a:p>
          <a:p>
            <a:pPr lvl="0">
              <a:lnSpc>
                <a:spcPct val="90000"/>
              </a:lnSpc>
              <a:spcBef>
                <a:spcPts val="500"/>
              </a:spcBef>
            </a:pPr>
            <a:r>
              <a:rPr lang="it-IT" sz="2000" dirty="0">
                <a:solidFill>
                  <a:srgbClr val="262626"/>
                </a:solidFill>
                <a:cs typeface="Times New Roman" pitchFamily="18"/>
              </a:rPr>
              <a:t>le credenze o </a:t>
            </a:r>
            <a:r>
              <a:rPr lang="it-IT" sz="2000" b="1" dirty="0" err="1">
                <a:solidFill>
                  <a:srgbClr val="262626"/>
                </a:solidFill>
                <a:cs typeface="Times New Roman" pitchFamily="18"/>
              </a:rPr>
              <a:t>beliefs</a:t>
            </a:r>
            <a:r>
              <a:rPr lang="it-IT" sz="2000" dirty="0">
                <a:solidFill>
                  <a:srgbClr val="262626"/>
                </a:solidFill>
                <a:cs typeface="Times New Roman" pitchFamily="18"/>
              </a:rPr>
              <a:t>, cioè le informazioni che l’agente assimila sull’ambiente circostante tramite l’osservazione e l’esperienza;</a:t>
            </a:r>
          </a:p>
          <a:p>
            <a:pPr lvl="0">
              <a:lnSpc>
                <a:spcPct val="90000"/>
              </a:lnSpc>
              <a:spcBef>
                <a:spcPts val="500"/>
              </a:spcBef>
            </a:pPr>
            <a:r>
              <a:rPr lang="it-IT" sz="2000" dirty="0">
                <a:solidFill>
                  <a:srgbClr val="262626"/>
                </a:solidFill>
                <a:cs typeface="Times New Roman" pitchFamily="18"/>
              </a:rPr>
              <a:t>i desideri o </a:t>
            </a:r>
            <a:r>
              <a:rPr lang="it-IT" sz="2000" b="1" dirty="0" err="1">
                <a:solidFill>
                  <a:srgbClr val="262626"/>
                </a:solidFill>
                <a:cs typeface="Times New Roman" pitchFamily="18"/>
              </a:rPr>
              <a:t>desires</a:t>
            </a:r>
            <a:r>
              <a:rPr lang="it-IT" sz="2000" dirty="0">
                <a:solidFill>
                  <a:srgbClr val="262626"/>
                </a:solidFill>
                <a:cs typeface="Times New Roman" pitchFamily="18"/>
              </a:rPr>
              <a:t>, che costituiscono le situazioni che l’agente vorrebbe realizzare;</a:t>
            </a:r>
          </a:p>
          <a:p>
            <a:pPr lvl="0">
              <a:lnSpc>
                <a:spcPct val="90000"/>
              </a:lnSpc>
              <a:spcBef>
                <a:spcPts val="500"/>
              </a:spcBef>
            </a:pPr>
            <a:r>
              <a:rPr lang="it-IT" sz="2000" dirty="0">
                <a:solidFill>
                  <a:srgbClr val="262626"/>
                </a:solidFill>
                <a:cs typeface="Times New Roman" pitchFamily="18"/>
              </a:rPr>
              <a:t>le intenzioni o </a:t>
            </a:r>
            <a:r>
              <a:rPr lang="it-IT" sz="2000" b="1" dirty="0" err="1">
                <a:solidFill>
                  <a:srgbClr val="262626"/>
                </a:solidFill>
                <a:cs typeface="Times New Roman" pitchFamily="18"/>
              </a:rPr>
              <a:t>intentions</a:t>
            </a:r>
            <a:r>
              <a:rPr lang="it-IT" sz="2000" dirty="0">
                <a:solidFill>
                  <a:srgbClr val="262626"/>
                </a:solidFill>
                <a:cs typeface="Times New Roman" pitchFamily="18"/>
              </a:rPr>
              <a:t>, ovvero quegli obiettivi che l’agente si è prefissato e che vorrebbe raggiungere;</a:t>
            </a:r>
          </a:p>
          <a:p>
            <a:pPr lvl="0">
              <a:lnSpc>
                <a:spcPct val="90000"/>
              </a:lnSpc>
              <a:spcBef>
                <a:spcPts val="500"/>
              </a:spcBef>
            </a:pPr>
            <a:r>
              <a:rPr lang="it-IT" sz="2000" dirty="0">
                <a:solidFill>
                  <a:srgbClr val="262626"/>
                </a:solidFill>
                <a:cs typeface="Times New Roman" pitchFamily="18"/>
              </a:rPr>
              <a:t>la conoscenza o </a:t>
            </a:r>
            <a:r>
              <a:rPr lang="it-IT" sz="2000" b="1" dirty="0">
                <a:solidFill>
                  <a:srgbClr val="262626"/>
                </a:solidFill>
                <a:cs typeface="Times New Roman" pitchFamily="18"/>
              </a:rPr>
              <a:t>knowledge</a:t>
            </a:r>
            <a:r>
              <a:rPr lang="it-IT" sz="2000" dirty="0">
                <a:solidFill>
                  <a:srgbClr val="262626"/>
                </a:solidFill>
                <a:cs typeface="Times New Roman" pitchFamily="18"/>
              </a:rPr>
              <a:t>, che consiste nella capacità, dell’agente, di imparare ed apprendere, per migliorare le proprie prestazioni.</a:t>
            </a:r>
          </a:p>
          <a:p>
            <a:pPr marL="0" lvl="0" indent="0">
              <a:lnSpc>
                <a:spcPct val="90000"/>
              </a:lnSpc>
              <a:buNone/>
            </a:pPr>
            <a:endParaRPr lang="it-IT" dirty="0">
              <a:solidFill>
                <a:srgbClr val="262626"/>
              </a:solidFill>
            </a:endParaRPr>
          </a:p>
        </p:txBody>
      </p:sp>
      <p:sp>
        <p:nvSpPr>
          <p:cNvPr id="4" name="CasellaDiTesto 3">
            <a:extLst>
              <a:ext uri="{FF2B5EF4-FFF2-40B4-BE49-F238E27FC236}">
                <a16:creationId xmlns:a16="http://schemas.microsoft.com/office/drawing/2014/main" id="{250E2EC5-81E6-8908-901C-42DAE523080D}"/>
              </a:ext>
            </a:extLst>
          </p:cNvPr>
          <p:cNvSpPr txBox="1"/>
          <p:nvPr/>
        </p:nvSpPr>
        <p:spPr>
          <a:xfrm>
            <a:off x="581192" y="2064651"/>
            <a:ext cx="11029611" cy="1015660"/>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cs typeface="Times New Roman" pitchFamily="18"/>
              </a:rPr>
              <a:t>A prescindere dall’architettura che si vuole adottare, nell’ideazione di un agente si deve tenere conto di alcuni concetti che si riferiscono a degli stati mentali caratterizzanti dei processi cognitivi, quegli eventi che sono necessari alla formazione ed all’acquisizione di un qualsiasi contenuto di conoscenza.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25F12C-2117-3474-B747-DACAE38543B7}"/>
              </a:ext>
            </a:extLst>
          </p:cNvPr>
          <p:cNvSpPr txBox="1">
            <a:spLocks noGrp="1"/>
          </p:cNvSpPr>
          <p:nvPr>
            <p:ph type="title"/>
          </p:nvPr>
        </p:nvSpPr>
        <p:spPr/>
        <p:txBody>
          <a:bodyPr/>
          <a:lstStyle/>
          <a:p>
            <a:pPr lvl="0"/>
            <a:r>
              <a:rPr lang="it-IT"/>
              <a:t>Definizione dell’ambiente</a:t>
            </a:r>
          </a:p>
        </p:txBody>
      </p:sp>
      <p:sp>
        <p:nvSpPr>
          <p:cNvPr id="3" name="Segnaposto contenuto 18">
            <a:extLst>
              <a:ext uri="{FF2B5EF4-FFF2-40B4-BE49-F238E27FC236}">
                <a16:creationId xmlns:a16="http://schemas.microsoft.com/office/drawing/2014/main" id="{3DCBC573-9E57-5A22-DC27-D34AE7CC3F2D}"/>
              </a:ext>
            </a:extLst>
          </p:cNvPr>
          <p:cNvSpPr txBox="1">
            <a:spLocks noGrp="1"/>
          </p:cNvSpPr>
          <p:nvPr>
            <p:ph type="body" idx="1"/>
          </p:nvPr>
        </p:nvSpPr>
        <p:spPr>
          <a:xfrm>
            <a:off x="603897" y="2685409"/>
            <a:ext cx="7406566" cy="4015642"/>
          </a:xfrm>
        </p:spPr>
        <p:txBody>
          <a:bodyPr anchor="t">
            <a:normAutofit/>
          </a:bodyPr>
          <a:lstStyle/>
          <a:p>
            <a:pPr marL="306003" lvl="0" indent="-306003">
              <a:lnSpc>
                <a:spcPct val="90000"/>
              </a:lnSpc>
              <a:buChar char=""/>
            </a:pPr>
            <a:r>
              <a:rPr lang="it-IT" sz="2000" b="1">
                <a:solidFill>
                  <a:srgbClr val="262626"/>
                </a:solidFill>
              </a:rPr>
              <a:t>accessibile</a:t>
            </a:r>
            <a:r>
              <a:rPr lang="it-IT" sz="2000">
                <a:solidFill>
                  <a:srgbClr val="262626"/>
                </a:solidFill>
              </a:rPr>
              <a:t>,  se l’agente può acquisire delle informazioni complete, accurate ed aggiornate, riguardo lo stato dell’ambiente in cui si trova, altrimenti verrà definito </a:t>
            </a:r>
            <a:r>
              <a:rPr lang="it-IT" sz="2000" b="1">
                <a:solidFill>
                  <a:srgbClr val="262626"/>
                </a:solidFill>
              </a:rPr>
              <a:t>inaccessibile</a:t>
            </a:r>
            <a:r>
              <a:rPr lang="it-IT" sz="2000">
                <a:solidFill>
                  <a:srgbClr val="262626"/>
                </a:solidFill>
              </a:rPr>
              <a:t>;</a:t>
            </a:r>
          </a:p>
          <a:p>
            <a:pPr marL="306003" lvl="0" indent="-306003">
              <a:lnSpc>
                <a:spcPct val="90000"/>
              </a:lnSpc>
              <a:buChar char=""/>
            </a:pPr>
            <a:r>
              <a:rPr lang="it-IT" sz="2000" b="1">
                <a:solidFill>
                  <a:srgbClr val="262626"/>
                </a:solidFill>
              </a:rPr>
              <a:t>deterministico</a:t>
            </a:r>
            <a:r>
              <a:rPr lang="it-IT" sz="2000">
                <a:solidFill>
                  <a:srgbClr val="262626"/>
                </a:solidFill>
              </a:rPr>
              <a:t>, se ogni azione effettuata genera uno specifico effetto, dal risultato non incerto; nel caso contrario, verrà definito </a:t>
            </a:r>
            <a:r>
              <a:rPr lang="it-IT" sz="2000" b="1">
                <a:solidFill>
                  <a:srgbClr val="262626"/>
                </a:solidFill>
              </a:rPr>
              <a:t>non-deterministico</a:t>
            </a:r>
            <a:r>
              <a:rPr lang="it-IT" sz="2000">
                <a:solidFill>
                  <a:srgbClr val="262626"/>
                </a:solidFill>
              </a:rPr>
              <a:t>, come il mondo reale;</a:t>
            </a:r>
          </a:p>
          <a:p>
            <a:pPr marL="306003" lvl="0" indent="-306003">
              <a:lnSpc>
                <a:spcPct val="90000"/>
              </a:lnSpc>
              <a:buChar char=""/>
            </a:pPr>
            <a:r>
              <a:rPr lang="it-IT" sz="2000" b="1">
                <a:solidFill>
                  <a:srgbClr val="262626"/>
                </a:solidFill>
              </a:rPr>
              <a:t>statico</a:t>
            </a:r>
            <a:r>
              <a:rPr lang="it-IT" sz="2000">
                <a:solidFill>
                  <a:srgbClr val="262626"/>
                </a:solidFill>
              </a:rPr>
              <a:t>, </a:t>
            </a:r>
            <a:r>
              <a:rPr lang="it-IT" sz="2000">
                <a:solidFill>
                  <a:srgbClr val="262626"/>
                </a:solidFill>
                <a:cs typeface="Times New Roman" pitchFamily="18"/>
              </a:rPr>
              <a:t>se l’ambiente preso in considerazione rimarrà immutato, fatta eccezione per le azioni che, eventualmente, compirà l’agente; al contrario, verrà definito </a:t>
            </a:r>
            <a:r>
              <a:rPr lang="it-IT" sz="2000" b="1">
                <a:solidFill>
                  <a:srgbClr val="262626"/>
                </a:solidFill>
                <a:cs typeface="Times New Roman" pitchFamily="18"/>
              </a:rPr>
              <a:t>dinamico</a:t>
            </a:r>
            <a:r>
              <a:rPr lang="it-IT" sz="2000">
                <a:solidFill>
                  <a:srgbClr val="262626"/>
                </a:solidFill>
                <a:cs typeface="Times New Roman" pitchFamily="18"/>
              </a:rPr>
              <a:t>;</a:t>
            </a:r>
          </a:p>
          <a:p>
            <a:pPr marL="306003" lvl="0" indent="-306003">
              <a:lnSpc>
                <a:spcPct val="90000"/>
              </a:lnSpc>
              <a:buChar char=""/>
            </a:pPr>
            <a:r>
              <a:rPr lang="it-IT" sz="2000" b="1">
                <a:solidFill>
                  <a:srgbClr val="262626"/>
                </a:solidFill>
                <a:cs typeface="Times New Roman" pitchFamily="18"/>
              </a:rPr>
              <a:t>discreto</a:t>
            </a:r>
            <a:r>
              <a:rPr lang="it-IT" sz="2000">
                <a:solidFill>
                  <a:srgbClr val="262626"/>
                </a:solidFill>
                <a:cs typeface="Times New Roman" pitchFamily="18"/>
              </a:rPr>
              <a:t>, </a:t>
            </a:r>
            <a:r>
              <a:rPr lang="it-IT" sz="2000">
                <a:solidFill>
                  <a:srgbClr val="262626"/>
                </a:solidFill>
              </a:rPr>
              <a:t>se le percezioni e le azioni che caratterizzano l’ambiente si presentano in numero finito; se così non è, allora lo si definisce </a:t>
            </a:r>
            <a:r>
              <a:rPr lang="it-IT" sz="2000" b="1">
                <a:solidFill>
                  <a:srgbClr val="262626"/>
                </a:solidFill>
              </a:rPr>
              <a:t>continuo</a:t>
            </a:r>
            <a:r>
              <a:rPr lang="it-IT" sz="2000">
                <a:solidFill>
                  <a:srgbClr val="262626"/>
                </a:solidFill>
              </a:rPr>
              <a:t>.</a:t>
            </a:r>
            <a:endParaRPr lang="it-IT" sz="1800">
              <a:solidFill>
                <a:srgbClr val="262626"/>
              </a:solidFill>
            </a:endParaRPr>
          </a:p>
        </p:txBody>
      </p:sp>
      <p:sp>
        <p:nvSpPr>
          <p:cNvPr id="4" name="CasellaDiTesto 6">
            <a:extLst>
              <a:ext uri="{FF2B5EF4-FFF2-40B4-BE49-F238E27FC236}">
                <a16:creationId xmlns:a16="http://schemas.microsoft.com/office/drawing/2014/main" id="{D057F367-DDEF-06C2-BF4E-6562EB005EB5}"/>
              </a:ext>
            </a:extLst>
          </p:cNvPr>
          <p:cNvSpPr txBox="1"/>
          <p:nvPr/>
        </p:nvSpPr>
        <p:spPr>
          <a:xfrm>
            <a:off x="603897" y="1992221"/>
            <a:ext cx="10740789" cy="418959"/>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15000"/>
              </a:lnSpc>
              <a:spcBef>
                <a:spcPts val="500"/>
              </a:spcBef>
              <a:spcAft>
                <a:spcPts val="1000"/>
              </a:spcAft>
              <a:buNone/>
              <a:tabLst/>
              <a:defRPr sz="1800" b="0" i="0" u="none" strike="noStrike" kern="0" cap="none" spc="0" baseline="0">
                <a:solidFill>
                  <a:srgbClr val="000000"/>
                </a:solidFill>
                <a:uFillTx/>
              </a:defRPr>
            </a:pPr>
            <a:r>
              <a:rPr lang="it-IT" sz="2000" b="0" i="0" u="none" strike="noStrike" kern="1200" cap="none" spc="0" baseline="0">
                <a:solidFill>
                  <a:srgbClr val="262626"/>
                </a:solidFill>
                <a:uFillTx/>
                <a:latin typeface="Gill Sans MT"/>
                <a:ea typeface="Times New Roman" pitchFamily="18"/>
                <a:cs typeface="Times New Roman" pitchFamily="18"/>
              </a:rPr>
              <a:t>L’ambiente o </a:t>
            </a:r>
            <a:r>
              <a:rPr lang="it-IT" sz="2000" b="1" i="0" u="none" strike="noStrike" kern="1200" cap="none" spc="0" baseline="0">
                <a:solidFill>
                  <a:srgbClr val="262626"/>
                </a:solidFill>
                <a:uFillTx/>
                <a:latin typeface="Gill Sans MT"/>
                <a:ea typeface="Times New Roman" pitchFamily="18"/>
                <a:cs typeface="Times New Roman" pitchFamily="18"/>
              </a:rPr>
              <a:t>environment</a:t>
            </a:r>
            <a:r>
              <a:rPr lang="it-IT" sz="2000" b="0" i="0" u="none" strike="noStrike" kern="1200" cap="none" spc="0" baseline="0">
                <a:solidFill>
                  <a:srgbClr val="262626"/>
                </a:solidFill>
                <a:uFillTx/>
                <a:latin typeface="Gill Sans MT"/>
                <a:ea typeface="Times New Roman" pitchFamily="18"/>
                <a:cs typeface="Times New Roman" pitchFamily="18"/>
              </a:rPr>
              <a:t> in cui le entità razionali si muovono ed interagiscono può essere definito:</a:t>
            </a:r>
          </a:p>
        </p:txBody>
      </p:sp>
      <p:grpSp>
        <p:nvGrpSpPr>
          <p:cNvPr id="5" name="Gruppo 52">
            <a:extLst>
              <a:ext uri="{FF2B5EF4-FFF2-40B4-BE49-F238E27FC236}">
                <a16:creationId xmlns:a16="http://schemas.microsoft.com/office/drawing/2014/main" id="{C47E5CF6-B915-881C-4F70-561B9B064CF8}"/>
              </a:ext>
            </a:extLst>
          </p:cNvPr>
          <p:cNvGrpSpPr/>
          <p:nvPr/>
        </p:nvGrpSpPr>
        <p:grpSpPr>
          <a:xfrm>
            <a:off x="8273610" y="3121706"/>
            <a:ext cx="3337184" cy="2704621"/>
            <a:chOff x="8273610" y="3121706"/>
            <a:chExt cx="3337184" cy="2704621"/>
          </a:xfrm>
        </p:grpSpPr>
        <p:sp>
          <p:nvSpPr>
            <p:cNvPr id="6" name="Ovale 19">
              <a:extLst>
                <a:ext uri="{FF2B5EF4-FFF2-40B4-BE49-F238E27FC236}">
                  <a16:creationId xmlns:a16="http://schemas.microsoft.com/office/drawing/2014/main" id="{D74682FA-CD9C-22A1-C61D-A7279047D723}"/>
                </a:ext>
              </a:extLst>
            </p:cNvPr>
            <p:cNvSpPr/>
            <p:nvPr/>
          </p:nvSpPr>
          <p:spPr>
            <a:xfrm>
              <a:off x="8273610" y="3718179"/>
              <a:ext cx="1601781" cy="151167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1A3260"/>
            </a:solidFill>
            <a:ln w="22229" cap="rnd">
              <a:solidFill>
                <a:srgbClr val="102244"/>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800" b="0" i="0" u="none" strike="noStrike" kern="1200" cap="none" spc="0" baseline="0">
                  <a:solidFill>
                    <a:srgbClr val="FFFFFF"/>
                  </a:solidFill>
                  <a:uFillTx/>
                  <a:latin typeface="Gill Sans MT"/>
                </a:rPr>
                <a:t>Ambiente</a:t>
              </a:r>
            </a:p>
          </p:txBody>
        </p:sp>
        <p:sp>
          <p:nvSpPr>
            <p:cNvPr id="7" name="Ovale 20">
              <a:extLst>
                <a:ext uri="{FF2B5EF4-FFF2-40B4-BE49-F238E27FC236}">
                  <a16:creationId xmlns:a16="http://schemas.microsoft.com/office/drawing/2014/main" id="{6ED48D4B-A3E4-FFDA-BE0D-80A4E7235360}"/>
                </a:ext>
              </a:extLst>
            </p:cNvPr>
            <p:cNvSpPr/>
            <p:nvPr/>
          </p:nvSpPr>
          <p:spPr>
            <a:xfrm>
              <a:off x="10162257" y="3718179"/>
              <a:ext cx="1448537" cy="151167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4590B8"/>
            </a:solidFill>
            <a:ln w="22229" cap="rnd">
              <a:solidFill>
                <a:srgbClr val="306886"/>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800" b="0" i="0" u="none" strike="noStrike" kern="1200" cap="none" spc="0" baseline="0">
                  <a:solidFill>
                    <a:srgbClr val="FFFFFF"/>
                  </a:solidFill>
                  <a:uFillTx/>
                  <a:latin typeface="Gill Sans MT"/>
                </a:rPr>
                <a:t>Agente</a:t>
              </a:r>
            </a:p>
          </p:txBody>
        </p:sp>
        <p:cxnSp>
          <p:nvCxnSpPr>
            <p:cNvPr id="8" name="Connettore curvo 22">
              <a:extLst>
                <a:ext uri="{FF2B5EF4-FFF2-40B4-BE49-F238E27FC236}">
                  <a16:creationId xmlns:a16="http://schemas.microsoft.com/office/drawing/2014/main" id="{91C8CBD8-02A4-F24E-5245-5B15DF017821}"/>
                </a:ext>
              </a:extLst>
            </p:cNvPr>
            <p:cNvCxnSpPr>
              <a:stCxn id="7" idx="4"/>
              <a:endCxn id="6" idx="0"/>
            </p:cNvCxnSpPr>
            <p:nvPr/>
          </p:nvCxnSpPr>
          <p:spPr>
            <a:xfrm rot="16200000" flipV="1">
              <a:off x="9613756" y="3178924"/>
              <a:ext cx="221380" cy="1299889"/>
            </a:xfrm>
            <a:prstGeom prst="curvedConnector3">
              <a:avLst>
                <a:gd name="adj1" fmla="val 203261"/>
              </a:avLst>
            </a:prstGeom>
            <a:noFill/>
            <a:ln w="25402" cap="rnd">
              <a:solidFill>
                <a:srgbClr val="000000"/>
              </a:solidFill>
              <a:prstDash val="solid"/>
              <a:miter/>
              <a:headEnd type="arrow"/>
            </a:ln>
            <a:effectLst>
              <a:outerShdw dist="25402" dir="5400000" algn="tl">
                <a:srgbClr val="000000">
                  <a:alpha val="55000"/>
                </a:srgbClr>
              </a:outerShdw>
            </a:effectLst>
          </p:spPr>
        </p:cxnSp>
        <p:cxnSp>
          <p:nvCxnSpPr>
            <p:cNvPr id="9" name="Connettore curvo 25">
              <a:extLst>
                <a:ext uri="{FF2B5EF4-FFF2-40B4-BE49-F238E27FC236}">
                  <a16:creationId xmlns:a16="http://schemas.microsoft.com/office/drawing/2014/main" id="{E029912D-F42B-4AD9-5846-B623893F9FED}"/>
                </a:ext>
              </a:extLst>
            </p:cNvPr>
            <p:cNvCxnSpPr>
              <a:stCxn id="7" idx="2"/>
              <a:endCxn id="6" idx="6"/>
            </p:cNvCxnSpPr>
            <p:nvPr/>
          </p:nvCxnSpPr>
          <p:spPr>
            <a:xfrm rot="5400000" flipH="1">
              <a:off x="10152981" y="4496310"/>
              <a:ext cx="221380" cy="1245710"/>
            </a:xfrm>
            <a:prstGeom prst="curvedConnector3">
              <a:avLst>
                <a:gd name="adj1" fmla="val -103261"/>
              </a:avLst>
            </a:prstGeom>
            <a:noFill/>
            <a:ln w="25402" cap="rnd">
              <a:solidFill>
                <a:srgbClr val="000000"/>
              </a:solidFill>
              <a:prstDash val="solid"/>
              <a:miter/>
              <a:tailEnd type="arrow"/>
            </a:ln>
            <a:effectLst>
              <a:outerShdw dist="25402" dir="5400000" algn="tl">
                <a:srgbClr val="000000">
                  <a:alpha val="55000"/>
                </a:srgbClr>
              </a:outerShdw>
            </a:effectLst>
          </p:spPr>
        </p:cxnSp>
        <p:sp>
          <p:nvSpPr>
            <p:cNvPr id="10" name="CasellaDiTesto 27">
              <a:extLst>
                <a:ext uri="{FF2B5EF4-FFF2-40B4-BE49-F238E27FC236}">
                  <a16:creationId xmlns:a16="http://schemas.microsoft.com/office/drawing/2014/main" id="{3A3DC91C-EFAE-3083-93CA-19F7C23462C7}"/>
                </a:ext>
              </a:extLst>
            </p:cNvPr>
            <p:cNvSpPr txBox="1"/>
            <p:nvPr/>
          </p:nvSpPr>
          <p:spPr>
            <a:xfrm>
              <a:off x="9359204" y="3121706"/>
              <a:ext cx="1084204" cy="307293"/>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600" b="0" i="0" u="none" strike="noStrike" kern="1200" cap="none" spc="0" baseline="0">
                  <a:solidFill>
                    <a:srgbClr val="4590B8"/>
                  </a:solidFill>
                  <a:uFillTx/>
                  <a:latin typeface="Gill Sans MT"/>
                </a:rPr>
                <a:t>percezioni</a:t>
              </a:r>
            </a:p>
          </p:txBody>
        </p:sp>
        <p:sp>
          <p:nvSpPr>
            <p:cNvPr id="11" name="CasellaDiTesto 28">
              <a:extLst>
                <a:ext uri="{FF2B5EF4-FFF2-40B4-BE49-F238E27FC236}">
                  <a16:creationId xmlns:a16="http://schemas.microsoft.com/office/drawing/2014/main" id="{8EB3EF71-C427-88F9-A976-4D68FFADF378}"/>
                </a:ext>
              </a:extLst>
            </p:cNvPr>
            <p:cNvSpPr txBox="1"/>
            <p:nvPr/>
          </p:nvSpPr>
          <p:spPr>
            <a:xfrm>
              <a:off x="9445139" y="5519034"/>
              <a:ext cx="1084204" cy="307293"/>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600" b="0" i="0" u="none" strike="noStrike" kern="1200" cap="none" spc="0" baseline="0">
                  <a:solidFill>
                    <a:srgbClr val="4590B8"/>
                  </a:solidFill>
                  <a:uFillTx/>
                  <a:latin typeface="Gill Sans MT"/>
                </a:rPr>
                <a:t>azioni</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TM03457464%5b%5bfn=Dividendi%5d%5d</Template>
  <TotalTime>4837</TotalTime>
  <Words>6880</Words>
  <Application>Microsoft Office PowerPoint</Application>
  <PresentationFormat>Widescreen</PresentationFormat>
  <Paragraphs>408</Paragraphs>
  <Slides>62</Slides>
  <Notes>3</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62</vt:i4>
      </vt:variant>
    </vt:vector>
  </HeadingPairs>
  <TitlesOfParts>
    <vt:vector size="70" baseType="lpstr">
      <vt:lpstr>Arial</vt:lpstr>
      <vt:lpstr>Calibri</vt:lpstr>
      <vt:lpstr>Calibri Light</vt:lpstr>
      <vt:lpstr>Cambria Math</vt:lpstr>
      <vt:lpstr>Gill Sans MT</vt:lpstr>
      <vt:lpstr>Wingdings</vt:lpstr>
      <vt:lpstr>Wingdings 2</vt:lpstr>
      <vt:lpstr>Dividendi</vt:lpstr>
      <vt:lpstr>Presentazione standard di PowerPoint</vt:lpstr>
      <vt:lpstr>Sommario</vt:lpstr>
      <vt:lpstr>Descrizione e modellazione dei sistemi multi-agente</vt:lpstr>
      <vt:lpstr>Definizione di agente</vt:lpstr>
      <vt:lpstr>Caratteristiche di un agente</vt:lpstr>
      <vt:lpstr>Proprietà di un agente</vt:lpstr>
      <vt:lpstr>Modellazione di un agente</vt:lpstr>
      <vt:lpstr>Processi cognitivi in un agente razionale</vt:lpstr>
      <vt:lpstr>Definizione dell’ambiente</vt:lpstr>
      <vt:lpstr>Formalizzazione di un agente:  Ambiente</vt:lpstr>
      <vt:lpstr>Formalizzazione di un agente: Percezione</vt:lpstr>
      <vt:lpstr>Formalizzazione di un agente</vt:lpstr>
      <vt:lpstr>Formalizzazione di un agente: funzione di utilità</vt:lpstr>
      <vt:lpstr>Sintesi di un agente</vt:lpstr>
      <vt:lpstr>Sintesi di un agente:  Practical reasoning</vt:lpstr>
      <vt:lpstr>Sintesi di un agente: planning</vt:lpstr>
      <vt:lpstr>Definizione di un sistema multi-agente</vt:lpstr>
      <vt:lpstr>Elementi di un Sistema multi-agente</vt:lpstr>
      <vt:lpstr>Caratteristiche di un sistema multi-agente</vt:lpstr>
      <vt:lpstr>Struttura di un sistema multi-agente</vt:lpstr>
      <vt:lpstr>Elementi di teoria dei giochi</vt:lpstr>
      <vt:lpstr>Introduzione alla teoria dei giochi</vt:lpstr>
      <vt:lpstr>Matrice di payoff</vt:lpstr>
      <vt:lpstr>Strategia dominante</vt:lpstr>
      <vt:lpstr>Equilibrio di nash</vt:lpstr>
      <vt:lpstr>Il dilemma del prigioniero</vt:lpstr>
      <vt:lpstr>Il dilemma del prigioniero: un apparente paradosso</vt:lpstr>
      <vt:lpstr>Il torneo di axelrod</vt:lpstr>
      <vt:lpstr>Il gioco del pollo</vt:lpstr>
      <vt:lpstr>Il gioco del pollo:  matrice di payoff</vt:lpstr>
      <vt:lpstr>Realizzazione di un’Applicazione android</vt:lpstr>
      <vt:lpstr>Android os</vt:lpstr>
      <vt:lpstr>Introduzione al Gioco</vt:lpstr>
      <vt:lpstr>Regole del gioco</vt:lpstr>
      <vt:lpstr>Specifiche progettuali</vt:lpstr>
      <vt:lpstr>Modalità di gioco</vt:lpstr>
      <vt:lpstr>Formulazione PEAS</vt:lpstr>
      <vt:lpstr>Caratteristiche dell’ambiente</vt:lpstr>
      <vt:lpstr>Elementi di gioco</vt:lpstr>
      <vt:lpstr>Organizzazione del progetto</vt:lpstr>
      <vt:lpstr>Struttura del back-end</vt:lpstr>
      <vt:lpstr>Presentazione standard di PowerPoint</vt:lpstr>
      <vt:lpstr>Terreno di gioco</vt:lpstr>
      <vt:lpstr>Riempimento della mappa</vt:lpstr>
      <vt:lpstr>Presentazione standard di PowerPoint</vt:lpstr>
      <vt:lpstr>Controllore di gioco</vt:lpstr>
      <vt:lpstr>Giocatore automatico</vt:lpstr>
      <vt:lpstr>descrizione della strategia</vt:lpstr>
      <vt:lpstr>Wumpus world game</vt:lpstr>
      <vt:lpstr>Casi d’uso</vt:lpstr>
      <vt:lpstr>Estensioni dei casi d’uso: menu principale</vt:lpstr>
      <vt:lpstr>Estensioni dei casi d’uso: impostazioni</vt:lpstr>
      <vt:lpstr>Estensioni dei casi d’uso: menu di gioco</vt:lpstr>
      <vt:lpstr>Struttura del front-end</vt:lpstr>
      <vt:lpstr>Presentazione standard di PowerPoint</vt:lpstr>
      <vt:lpstr>Organizzazione delle risorse</vt:lpstr>
      <vt:lpstr>Ciclo di vita di un’activity</vt:lpstr>
      <vt:lpstr>Interfaccia utente</vt:lpstr>
      <vt:lpstr>Sviluppi futuri</vt:lpstr>
      <vt:lpstr>Strumenti utilizzati</vt:lpstr>
      <vt:lpstr>contatti</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IVONNE RIZZUTO</dc:creator>
  <cp:lastModifiedBy>IVONNE RIZZUTO</cp:lastModifiedBy>
  <cp:revision>90</cp:revision>
  <dcterms:created xsi:type="dcterms:W3CDTF">2022-01-25T16:29:05Z</dcterms:created>
  <dcterms:modified xsi:type="dcterms:W3CDTF">2022-05-17T16:34:03Z</dcterms:modified>
</cp:coreProperties>
</file>